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
  </p:notesMasterIdLst>
  <p:sldIdLst>
    <p:sldId id="270" r:id="rId2"/>
    <p:sldId id="267" r:id="rId3"/>
    <p:sldId id="257" r:id="rId4"/>
    <p:sldId id="258" r:id="rId5"/>
    <p:sldId id="259" r:id="rId6"/>
    <p:sldId id="260" r:id="rId7"/>
    <p:sldId id="261" r:id="rId8"/>
    <p:sldId id="262" r:id="rId9"/>
    <p:sldId id="263" r:id="rId10"/>
    <p:sldId id="264" r:id="rId11"/>
    <p:sldId id="265" r:id="rId12"/>
    <p:sldId id="266"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9108"/>
    <a:srgbClr val="FFF504"/>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14" autoAdjust="0"/>
    <p:restoredTop sz="94660"/>
  </p:normalViewPr>
  <p:slideViewPr>
    <p:cSldViewPr snapToGrid="0">
      <p:cViewPr varScale="1">
        <p:scale>
          <a:sx n="127" d="100"/>
          <a:sy n="127" d="100"/>
        </p:scale>
        <p:origin x="4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6D4B3-5766-494C-9608-53B1B3AC702A}" type="datetimeFigureOut">
              <a:rPr lang="en-US" smtClean="0"/>
              <a:t>11/28/22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F3E3B-2FAC-4040-9CA7-37692F3E21DA}" type="slidenum">
              <a:rPr lang="en-US" smtClean="0"/>
              <a:t>‹#›</a:t>
            </a:fld>
            <a:endParaRPr lang="en-US"/>
          </a:p>
        </p:txBody>
      </p:sp>
    </p:spTree>
    <p:extLst>
      <p:ext uri="{BB962C8B-B14F-4D97-AF65-F5344CB8AC3E}">
        <p14:creationId xmlns:p14="http://schemas.microsoft.com/office/powerpoint/2010/main" val="1241335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08FD762-4F8B-9C92-0ABE-504CD0B9EB8C}"/>
              </a:ext>
            </a:extLst>
          </p:cNvPr>
          <p:cNvSpPr txBox="1"/>
          <p:nvPr userDrawn="1"/>
        </p:nvSpPr>
        <p:spPr>
          <a:xfrm>
            <a:off x="11301487" y="6621106"/>
            <a:ext cx="890513" cy="276999"/>
          </a:xfrm>
          <a:prstGeom prst="rect">
            <a:avLst/>
          </a:prstGeom>
          <a:noFill/>
        </p:spPr>
        <p:txBody>
          <a:bodyPr wrap="square" rtlCol="0">
            <a:spAutoFit/>
          </a:bodyPr>
          <a:lstStyle/>
          <a:p>
            <a:pPr algn="r"/>
            <a:r>
              <a:rPr lang="en-US" sz="1200" dirty="0">
                <a:solidFill>
                  <a:schemeClr val="bg1"/>
                </a:solidFill>
              </a:rPr>
              <a:t>Page </a:t>
            </a:r>
            <a:fld id="{DE9CC844-4EA2-6447-A79F-1E69FB039E32}" type="slidenum">
              <a:rPr lang="en-US" sz="1200" smtClean="0">
                <a:solidFill>
                  <a:schemeClr val="bg1"/>
                </a:solidFill>
              </a:rPr>
              <a:pPr algn="r"/>
              <a:t>‹#›</a:t>
            </a:fld>
            <a:endParaRPr lang="en-US" sz="1200" dirty="0">
              <a:solidFill>
                <a:schemeClr val="bg1"/>
              </a:solidFill>
            </a:endParaRPr>
          </a:p>
        </p:txBody>
      </p:sp>
    </p:spTree>
    <p:extLst>
      <p:ext uri="{BB962C8B-B14F-4D97-AF65-F5344CB8AC3E}">
        <p14:creationId xmlns:p14="http://schemas.microsoft.com/office/powerpoint/2010/main" val="4201173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CFD597F-32FD-BE93-0779-AD27A1CE8BED}"/>
              </a:ext>
            </a:extLst>
          </p:cNvPr>
          <p:cNvSpPr txBox="1"/>
          <p:nvPr userDrawn="1"/>
        </p:nvSpPr>
        <p:spPr>
          <a:xfrm>
            <a:off x="11301487" y="6621106"/>
            <a:ext cx="890513" cy="276999"/>
          </a:xfrm>
          <a:prstGeom prst="rect">
            <a:avLst/>
          </a:prstGeom>
          <a:noFill/>
        </p:spPr>
        <p:txBody>
          <a:bodyPr wrap="square" rtlCol="0">
            <a:spAutoFit/>
          </a:bodyPr>
          <a:lstStyle/>
          <a:p>
            <a:pPr algn="r"/>
            <a:r>
              <a:rPr lang="en-US" sz="1200" dirty="0">
                <a:solidFill>
                  <a:schemeClr val="bg1"/>
                </a:solidFill>
              </a:rPr>
              <a:t>Page </a:t>
            </a:r>
            <a:fld id="{DE9CC844-4EA2-6447-A79F-1E69FB039E32}" type="slidenum">
              <a:rPr lang="en-US" sz="1200" smtClean="0">
                <a:solidFill>
                  <a:schemeClr val="bg1"/>
                </a:solidFill>
              </a:rPr>
              <a:pPr algn="r"/>
              <a:t>‹#›</a:t>
            </a:fld>
            <a:endParaRPr lang="en-US" sz="1200" dirty="0">
              <a:solidFill>
                <a:schemeClr val="bg1"/>
              </a:solidFill>
            </a:endParaRPr>
          </a:p>
        </p:txBody>
      </p:sp>
    </p:spTree>
    <p:extLst>
      <p:ext uri="{BB962C8B-B14F-4D97-AF65-F5344CB8AC3E}">
        <p14:creationId xmlns:p14="http://schemas.microsoft.com/office/powerpoint/2010/main" val="2744430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4EA3-24EA-4A28-958B-19CE3B0187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F249338F-0939-4F52-B6B4-1EDECC9EF2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9666AE07-222D-4134-B035-BA487E7E717E}"/>
              </a:ext>
            </a:extLst>
          </p:cNvPr>
          <p:cNvSpPr>
            <a:spLocks noGrp="1"/>
          </p:cNvSpPr>
          <p:nvPr>
            <p:ph type="dt" sz="half" idx="10"/>
          </p:nvPr>
        </p:nvSpPr>
        <p:spPr/>
        <p:txBody>
          <a:bodyPr/>
          <a:lstStyle/>
          <a:p>
            <a:fld id="{5E003A8C-6FBA-45A6-806F-44DE3963AAD3}" type="datetimeFigureOut">
              <a:rPr lang="en-PH" smtClean="0"/>
              <a:t>11/28/22</a:t>
            </a:fld>
            <a:endParaRPr lang="en-PH"/>
          </a:p>
        </p:txBody>
      </p:sp>
      <p:sp>
        <p:nvSpPr>
          <p:cNvPr id="5" name="Footer Placeholder 4">
            <a:extLst>
              <a:ext uri="{FF2B5EF4-FFF2-40B4-BE49-F238E27FC236}">
                <a16:creationId xmlns:a16="http://schemas.microsoft.com/office/drawing/2014/main" id="{D5C2F5B2-FBC2-42D1-84DD-B6DF6AD0CBE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1C213100-B35F-46B6-970D-CCB09DCFC6CF}"/>
              </a:ext>
            </a:extLst>
          </p:cNvPr>
          <p:cNvSpPr>
            <a:spLocks noGrp="1"/>
          </p:cNvSpPr>
          <p:nvPr>
            <p:ph type="sldNum" sz="quarter" idx="12"/>
          </p:nvPr>
        </p:nvSpPr>
        <p:spPr/>
        <p:txBody>
          <a:bodyPr/>
          <a:lstStyle/>
          <a:p>
            <a:fld id="{2CF7B409-85EE-4D92-BF21-BBF9EDC15AD6}" type="slidenum">
              <a:rPr lang="en-PH" smtClean="0"/>
              <a:t>‹#›</a:t>
            </a:fld>
            <a:endParaRPr lang="en-PH"/>
          </a:p>
        </p:txBody>
      </p:sp>
    </p:spTree>
    <p:extLst>
      <p:ext uri="{BB962C8B-B14F-4D97-AF65-F5344CB8AC3E}">
        <p14:creationId xmlns:p14="http://schemas.microsoft.com/office/powerpoint/2010/main" val="21046253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557540-5050-6666-3550-F7E2E1B460A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70979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3.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80FD0C-C548-4CE0-B636-D72BA63F0A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5"/>
            <a:ext cx="12192000" cy="6857325"/>
          </a:xfrm>
          <a:prstGeom prst="rect">
            <a:avLst/>
          </a:prstGeom>
        </p:spPr>
      </p:pic>
      <p:graphicFrame>
        <p:nvGraphicFramePr>
          <p:cNvPr id="2" name="Table 8">
            <a:extLst>
              <a:ext uri="{FF2B5EF4-FFF2-40B4-BE49-F238E27FC236}">
                <a16:creationId xmlns:a16="http://schemas.microsoft.com/office/drawing/2014/main" id="{8CDFFF81-6012-1460-2DA2-B72AFE3D0F9C}"/>
              </a:ext>
            </a:extLst>
          </p:cNvPr>
          <p:cNvGraphicFramePr>
            <a:graphicFrameLocks noGrp="1"/>
          </p:cNvGraphicFramePr>
          <p:nvPr/>
        </p:nvGraphicFramePr>
        <p:xfrm>
          <a:off x="1892160" y="5523471"/>
          <a:ext cx="8407680" cy="378976"/>
        </p:xfrm>
        <a:graphic>
          <a:graphicData uri="http://schemas.openxmlformats.org/drawingml/2006/table">
            <a:tbl>
              <a:tblPr firstRow="1" bandRow="1">
                <a:tableStyleId>{5C22544A-7EE6-4342-B048-85BDC9FD1C3A}</a:tableStyleId>
              </a:tblPr>
              <a:tblGrid>
                <a:gridCol w="3272964">
                  <a:extLst>
                    <a:ext uri="{9D8B030D-6E8A-4147-A177-3AD203B41FA5}">
                      <a16:colId xmlns:a16="http://schemas.microsoft.com/office/drawing/2014/main" val="2140698531"/>
                    </a:ext>
                  </a:extLst>
                </a:gridCol>
                <a:gridCol w="1798391">
                  <a:extLst>
                    <a:ext uri="{9D8B030D-6E8A-4147-A177-3AD203B41FA5}">
                      <a16:colId xmlns:a16="http://schemas.microsoft.com/office/drawing/2014/main" val="2358915635"/>
                    </a:ext>
                  </a:extLst>
                </a:gridCol>
                <a:gridCol w="3336325">
                  <a:extLst>
                    <a:ext uri="{9D8B030D-6E8A-4147-A177-3AD203B41FA5}">
                      <a16:colId xmlns:a16="http://schemas.microsoft.com/office/drawing/2014/main" val="536144013"/>
                    </a:ext>
                  </a:extLst>
                </a:gridCol>
              </a:tblGrid>
              <a:tr h="378976">
                <a:tc>
                  <a:txBody>
                    <a:bodyPr/>
                    <a:lstStyle/>
                    <a:p>
                      <a:pPr algn="l"/>
                      <a:r>
                        <a:rPr lang="en-US" sz="1600" dirty="0">
                          <a:solidFill>
                            <a:sysClr val="windowText" lastClr="000000"/>
                          </a:solidFill>
                        </a:rPr>
                        <a:t>Document Code: ZCMC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dirty="0">
                          <a:solidFill>
                            <a:sysClr val="windowText" lastClr="000000"/>
                          </a:solidFill>
                        </a:rPr>
                        <a:t>Revision No.:     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dirty="0">
                          <a:solidFill>
                            <a:sysClr val="windowText" lastClr="000000"/>
                          </a:solidFill>
                        </a:rPr>
                        <a:t>Date Effective: September 30, 2022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5757872"/>
                  </a:ext>
                </a:extLst>
              </a:tr>
            </a:tbl>
          </a:graphicData>
        </a:graphic>
      </p:graphicFrame>
      <p:sp>
        <p:nvSpPr>
          <p:cNvPr id="4" name="TextBox 3">
            <a:extLst>
              <a:ext uri="{FF2B5EF4-FFF2-40B4-BE49-F238E27FC236}">
                <a16:creationId xmlns:a16="http://schemas.microsoft.com/office/drawing/2014/main" id="{E87AD157-5F19-B86A-8CCE-BA7855452B80}"/>
              </a:ext>
            </a:extLst>
          </p:cNvPr>
          <p:cNvSpPr txBox="1"/>
          <p:nvPr/>
        </p:nvSpPr>
        <p:spPr>
          <a:xfrm>
            <a:off x="1375646" y="3937799"/>
            <a:ext cx="9305841" cy="830997"/>
          </a:xfrm>
          <a:prstGeom prst="rect">
            <a:avLst/>
          </a:prstGeom>
          <a:noFill/>
        </p:spPr>
        <p:txBody>
          <a:bodyPr wrap="square" rtlCol="0">
            <a:spAutoFit/>
          </a:bodyPr>
          <a:lstStyle/>
          <a:p>
            <a:pPr algn="ctr"/>
            <a:r>
              <a:rPr lang="en-US" sz="4800" dirty="0">
                <a:latin typeface="Century Gothic" panose="020B0502020202020204" pitchFamily="34" charset="0"/>
              </a:rPr>
              <a:t>Patient Management in the ER</a:t>
            </a:r>
          </a:p>
        </p:txBody>
      </p:sp>
      <p:sp>
        <p:nvSpPr>
          <p:cNvPr id="5" name="TextBox 4">
            <a:extLst>
              <a:ext uri="{FF2B5EF4-FFF2-40B4-BE49-F238E27FC236}">
                <a16:creationId xmlns:a16="http://schemas.microsoft.com/office/drawing/2014/main" id="{3B07D8CF-B36E-433C-2858-398D2E75EE45}"/>
              </a:ext>
            </a:extLst>
          </p:cNvPr>
          <p:cNvSpPr txBox="1"/>
          <p:nvPr/>
        </p:nvSpPr>
        <p:spPr>
          <a:xfrm>
            <a:off x="9173671" y="-56645"/>
            <a:ext cx="3015632" cy="338554"/>
          </a:xfrm>
          <a:prstGeom prst="rect">
            <a:avLst/>
          </a:prstGeom>
          <a:noFill/>
        </p:spPr>
        <p:txBody>
          <a:bodyPr wrap="square" rtlCol="0">
            <a:spAutoFit/>
          </a:bodyPr>
          <a:lstStyle/>
          <a:p>
            <a:pPr algn="r"/>
            <a:r>
              <a:rPr lang="en-US" sz="1600" dirty="0">
                <a:solidFill>
                  <a:schemeClr val="bg1"/>
                </a:solidFill>
                <a:latin typeface="Century Gothic" panose="020B0502020202020204" pitchFamily="34" charset="0"/>
              </a:rPr>
              <a:t>Procedure</a:t>
            </a:r>
          </a:p>
        </p:txBody>
      </p:sp>
    </p:spTree>
    <p:extLst>
      <p:ext uri="{BB962C8B-B14F-4D97-AF65-F5344CB8AC3E}">
        <p14:creationId xmlns:p14="http://schemas.microsoft.com/office/powerpoint/2010/main" val="3364138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3E0B4C-A773-18E9-B89E-8D250D51CE4A}"/>
              </a:ext>
            </a:extLst>
          </p:cNvPr>
          <p:cNvSpPr txBox="1"/>
          <p:nvPr/>
        </p:nvSpPr>
        <p:spPr>
          <a:xfrm>
            <a:off x="10038303" y="-49428"/>
            <a:ext cx="2153697" cy="338554"/>
          </a:xfrm>
          <a:prstGeom prst="rect">
            <a:avLst/>
          </a:prstGeom>
          <a:noFill/>
        </p:spPr>
        <p:txBody>
          <a:bodyPr wrap="square" rtlCol="0">
            <a:spAutoFit/>
          </a:bodyPr>
          <a:lstStyle/>
          <a:p>
            <a:pPr algn="r"/>
            <a:r>
              <a:rPr lang="en-US" sz="1600" dirty="0">
                <a:solidFill>
                  <a:schemeClr val="bg1"/>
                </a:solidFill>
                <a:latin typeface="Century Gothic" panose="020B0502020202020204" pitchFamily="34" charset="0"/>
              </a:rPr>
              <a:t>QUALITY MANUAL</a:t>
            </a:r>
          </a:p>
        </p:txBody>
      </p:sp>
      <p:sp>
        <p:nvSpPr>
          <p:cNvPr id="6" name="TextBox 5">
            <a:extLst>
              <a:ext uri="{FF2B5EF4-FFF2-40B4-BE49-F238E27FC236}">
                <a16:creationId xmlns:a16="http://schemas.microsoft.com/office/drawing/2014/main" id="{1F9C4AAF-F79B-0EFA-A1D0-19FE2520B26A}"/>
              </a:ext>
            </a:extLst>
          </p:cNvPr>
          <p:cNvSpPr txBox="1"/>
          <p:nvPr/>
        </p:nvSpPr>
        <p:spPr>
          <a:xfrm>
            <a:off x="0" y="65291"/>
            <a:ext cx="9305841" cy="400110"/>
          </a:xfrm>
          <a:prstGeom prst="rect">
            <a:avLst/>
          </a:prstGeom>
          <a:noFill/>
        </p:spPr>
        <p:txBody>
          <a:bodyPr wrap="square" rtlCol="0">
            <a:spAutoFit/>
          </a:bodyPr>
          <a:lstStyle/>
          <a:p>
            <a:r>
              <a:rPr lang="en-US" sz="2000" dirty="0">
                <a:latin typeface="Century Gothic" panose="020B0502020202020204" pitchFamily="34" charset="0"/>
              </a:rPr>
              <a:t>2.1 MEDICAL CENTER BACKGROUND</a:t>
            </a:r>
          </a:p>
        </p:txBody>
      </p:sp>
      <p:sp>
        <p:nvSpPr>
          <p:cNvPr id="11" name="TextBox 10">
            <a:extLst>
              <a:ext uri="{FF2B5EF4-FFF2-40B4-BE49-F238E27FC236}">
                <a16:creationId xmlns:a16="http://schemas.microsoft.com/office/drawing/2014/main" id="{841CFCA6-0089-B759-257F-C98A21456CEF}"/>
              </a:ext>
            </a:extLst>
          </p:cNvPr>
          <p:cNvSpPr txBox="1"/>
          <p:nvPr/>
        </p:nvSpPr>
        <p:spPr>
          <a:xfrm>
            <a:off x="0" y="724589"/>
            <a:ext cx="11706329" cy="5632311"/>
          </a:xfrm>
          <a:prstGeom prst="rect">
            <a:avLst/>
          </a:prstGeom>
          <a:noFill/>
        </p:spPr>
        <p:txBody>
          <a:bodyPr wrap="square">
            <a:spAutoFit/>
          </a:bodyPr>
          <a:lstStyle/>
          <a:p>
            <a:pPr marL="457200" indent="457200" algn="just"/>
            <a:r>
              <a:rPr lang="en-US" sz="2400" dirty="0">
                <a:solidFill>
                  <a:srgbClr val="000000"/>
                </a:solidFill>
                <a:effectLst/>
                <a:latin typeface="Century Gothic" panose="020B0502020202020204" pitchFamily="34" charset="0"/>
                <a:ea typeface="Times New Roman" panose="02020603050405020304" pitchFamily="18" charset="0"/>
              </a:rPr>
              <a:t>Under Department Order no. 2018-0096 “Functional Structure of DOH Units and Attached Agencies for the Implementation of </a:t>
            </a:r>
            <a:r>
              <a:rPr lang="en-US" sz="2400" dirty="0" err="1">
                <a:solidFill>
                  <a:srgbClr val="000000"/>
                </a:solidFill>
                <a:effectLst/>
                <a:latin typeface="Century Gothic" panose="020B0502020202020204" pitchFamily="34" charset="0"/>
                <a:ea typeface="Times New Roman" panose="02020603050405020304" pitchFamily="18" charset="0"/>
              </a:rPr>
              <a:t>FOURmula</a:t>
            </a:r>
            <a:r>
              <a:rPr lang="en-US" sz="2400" dirty="0">
                <a:solidFill>
                  <a:srgbClr val="000000"/>
                </a:solidFill>
                <a:effectLst/>
                <a:latin typeface="Century Gothic" panose="020B0502020202020204" pitchFamily="34" charset="0"/>
                <a:ea typeface="Times New Roman" panose="02020603050405020304" pitchFamily="18" charset="0"/>
              </a:rPr>
              <a:t> ONE for Health (F1) Plus” dated March 9, 2018 provides the functional arrangement among DOH units and its attached agencies for the implementation of F1 Plus. In the Philippine Health Agenda, the implementation mechanism known as the </a:t>
            </a:r>
            <a:r>
              <a:rPr lang="en-US" sz="2400" dirty="0" err="1">
                <a:solidFill>
                  <a:srgbClr val="000000"/>
                </a:solidFill>
                <a:effectLst/>
                <a:latin typeface="Century Gothic" panose="020B0502020202020204" pitchFamily="34" charset="0"/>
                <a:ea typeface="Times New Roman" panose="02020603050405020304" pitchFamily="18" charset="0"/>
              </a:rPr>
              <a:t>FOURmula</a:t>
            </a:r>
            <a:r>
              <a:rPr lang="en-US" sz="2400" dirty="0">
                <a:solidFill>
                  <a:srgbClr val="000000"/>
                </a:solidFill>
                <a:effectLst/>
                <a:latin typeface="Century Gothic" panose="020B0502020202020204" pitchFamily="34" charset="0"/>
                <a:ea typeface="Times New Roman" panose="02020603050405020304" pitchFamily="18" charset="0"/>
              </a:rPr>
              <a:t> ONE for Health (F1) Plus.</a:t>
            </a:r>
            <a:r>
              <a:rPr lang="en-US" sz="2400" dirty="0">
                <a:effectLst/>
                <a:latin typeface="Century Gothic" panose="020B0502020202020204" pitchFamily="34" charset="0"/>
                <a:ea typeface="Times New Roman" panose="02020603050405020304" pitchFamily="18" charset="0"/>
              </a:rPr>
              <a:t> </a:t>
            </a:r>
            <a:r>
              <a:rPr lang="en-US" sz="2400" dirty="0">
                <a:solidFill>
                  <a:srgbClr val="000000"/>
                </a:solidFill>
                <a:effectLst/>
                <a:latin typeface="Century Gothic" panose="020B0502020202020204" pitchFamily="34" charset="0"/>
                <a:ea typeface="Times New Roman" panose="02020603050405020304" pitchFamily="18" charset="0"/>
              </a:rPr>
              <a:t>aims to concentrate DOH resources towards the implementation of manageable interventions that are organized into the four components of the F1 Plus, namely: Financing; Service Delivery; Regulation; and, Governance. The “Plus” pertains to the incorporation of the Performance Governance System (PGS), which would enable DOH to objectively measure its performance for public accountability. Overall, F1 Plus provides the mechanism for efficient implementation of sector reform strategies as well as for ensuring accountability among DOH units and its attached agencies.</a:t>
            </a:r>
            <a:endParaRPr lang="en-PH" sz="2400" dirty="0">
              <a:effectLst/>
              <a:latin typeface="Century Gothic" panose="020B0502020202020204" pitchFamily="34" charset="0"/>
              <a:ea typeface="Times New Roman" panose="02020603050405020304" pitchFamily="18" charset="0"/>
            </a:endParaRPr>
          </a:p>
          <a:p>
            <a:pPr marR="9525" algn="just"/>
            <a:r>
              <a:rPr lang="en-US" sz="2400" dirty="0">
                <a:effectLst/>
                <a:latin typeface="Century Gothic" panose="020B0502020202020204" pitchFamily="34" charset="0"/>
                <a:ea typeface="Times New Roman" panose="02020603050405020304" pitchFamily="18" charset="0"/>
              </a:rPr>
              <a:t> </a:t>
            </a:r>
            <a:endParaRPr lang="en-PH" sz="2400" dirty="0">
              <a:effectLst/>
              <a:latin typeface="Century Gothic" panose="020B0502020202020204" pitchFamily="34" charset="0"/>
              <a:ea typeface="Times New Roman" panose="02020603050405020304" pitchFamily="18" charset="0"/>
            </a:endParaRPr>
          </a:p>
        </p:txBody>
      </p:sp>
      <p:sp>
        <p:nvSpPr>
          <p:cNvPr id="2" name="TextBox 1">
            <a:hlinkClick r:id="rId2" action="ppaction://hlinksldjump"/>
            <a:extLst>
              <a:ext uri="{FF2B5EF4-FFF2-40B4-BE49-F238E27FC236}">
                <a16:creationId xmlns:a16="http://schemas.microsoft.com/office/drawing/2014/main" id="{84FBA0B7-41A5-46C0-0690-9E72F7853B0A}"/>
              </a:ext>
            </a:extLst>
          </p:cNvPr>
          <p:cNvSpPr txBox="1"/>
          <p:nvPr/>
        </p:nvSpPr>
        <p:spPr>
          <a:xfrm>
            <a:off x="6479059" y="6600569"/>
            <a:ext cx="1428993" cy="307777"/>
          </a:xfrm>
          <a:prstGeom prst="rect">
            <a:avLst/>
          </a:prstGeom>
          <a:noFill/>
        </p:spPr>
        <p:txBody>
          <a:bodyPr wrap="square" rtlCol="0">
            <a:spAutoFit/>
          </a:bodyPr>
          <a:lstStyle/>
          <a:p>
            <a:r>
              <a:rPr lang="en-US" sz="1400" dirty="0">
                <a:solidFill>
                  <a:schemeClr val="bg1"/>
                </a:solidFill>
                <a:latin typeface="Century Gothic" panose="020B0502020202020204" pitchFamily="34" charset="0"/>
              </a:rPr>
              <a:t>Main Menu</a:t>
            </a:r>
          </a:p>
        </p:txBody>
      </p:sp>
    </p:spTree>
    <p:extLst>
      <p:ext uri="{BB962C8B-B14F-4D97-AF65-F5344CB8AC3E}">
        <p14:creationId xmlns:p14="http://schemas.microsoft.com/office/powerpoint/2010/main" val="3258586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670E18-BA6F-4D8E-F911-F466128510D1}"/>
              </a:ext>
            </a:extLst>
          </p:cNvPr>
          <p:cNvSpPr txBox="1"/>
          <p:nvPr/>
        </p:nvSpPr>
        <p:spPr>
          <a:xfrm>
            <a:off x="0" y="65290"/>
            <a:ext cx="9305841" cy="400110"/>
          </a:xfrm>
          <a:prstGeom prst="rect">
            <a:avLst/>
          </a:prstGeom>
          <a:noFill/>
        </p:spPr>
        <p:txBody>
          <a:bodyPr wrap="square" rtlCol="0">
            <a:spAutoFit/>
          </a:bodyPr>
          <a:lstStyle/>
          <a:p>
            <a:r>
              <a:rPr lang="en-US" sz="2000" dirty="0">
                <a:latin typeface="Century Gothic" panose="020B0502020202020204" pitchFamily="34" charset="0"/>
              </a:rPr>
              <a:t>2.1 VISION, MISSION, CORE VALUES</a:t>
            </a:r>
          </a:p>
        </p:txBody>
      </p:sp>
      <p:sp>
        <p:nvSpPr>
          <p:cNvPr id="4" name="TextBox 3">
            <a:extLst>
              <a:ext uri="{FF2B5EF4-FFF2-40B4-BE49-F238E27FC236}">
                <a16:creationId xmlns:a16="http://schemas.microsoft.com/office/drawing/2014/main" id="{756CEF96-3F3C-9BA3-75C4-D3D8BE0DA802}"/>
              </a:ext>
            </a:extLst>
          </p:cNvPr>
          <p:cNvSpPr txBox="1"/>
          <p:nvPr/>
        </p:nvSpPr>
        <p:spPr>
          <a:xfrm>
            <a:off x="582803" y="1275233"/>
            <a:ext cx="6440993" cy="1815882"/>
          </a:xfrm>
          <a:prstGeom prst="rect">
            <a:avLst/>
          </a:prstGeom>
          <a:solidFill>
            <a:srgbClr val="FFFF00"/>
          </a:solidFill>
          <a:effectLst>
            <a:outerShdw blurRad="50800" dist="38100" dir="2700000" algn="tl" rotWithShape="0">
              <a:prstClr val="black">
                <a:alpha val="40000"/>
              </a:prstClr>
            </a:outerShdw>
          </a:effectLst>
        </p:spPr>
        <p:txBody>
          <a:bodyPr wrap="square">
            <a:spAutoFit/>
          </a:bodyPr>
          <a:lstStyle/>
          <a:p>
            <a:pPr algn="ctr"/>
            <a:r>
              <a:rPr lang="en-PH" sz="2800" dirty="0">
                <a:effectLst/>
                <a:latin typeface="Century Gothic" panose="020B0502020202020204" pitchFamily="34" charset="0"/>
                <a:ea typeface="Times New Roman" panose="02020603050405020304" pitchFamily="18" charset="0"/>
              </a:rPr>
              <a:t>“</a:t>
            </a:r>
            <a:r>
              <a:rPr lang="en-US" sz="2800" dirty="0">
                <a:effectLst/>
                <a:latin typeface="Century Gothic" panose="020B0502020202020204" pitchFamily="34" charset="0"/>
                <a:ea typeface="Times New Roman" panose="02020603050405020304" pitchFamily="18" charset="0"/>
              </a:rPr>
              <a:t>ZCMC will be the APEX Multi-specialty Medical Center in Zamboanga Peninsula”</a:t>
            </a:r>
            <a:endParaRPr lang="en-PH" sz="1600" dirty="0">
              <a:effectLst/>
              <a:latin typeface="Century Gothic" panose="020B0502020202020204" pitchFamily="34" charset="0"/>
              <a:ea typeface="Times New Roman" panose="02020603050405020304" pitchFamily="18" charset="0"/>
            </a:endParaRPr>
          </a:p>
          <a:p>
            <a:pPr algn="just"/>
            <a:r>
              <a:rPr lang="en-PH" sz="2800" dirty="0">
                <a:effectLst/>
                <a:latin typeface="Century Gothic" panose="020B0502020202020204" pitchFamily="34" charset="0"/>
                <a:ea typeface="Times New Roman" panose="02020603050405020304" pitchFamily="18" charset="0"/>
              </a:rPr>
              <a:t> </a:t>
            </a:r>
            <a:endParaRPr lang="en-PH" sz="1600" dirty="0">
              <a:effectLst/>
              <a:latin typeface="Century Gothic" panose="020B0502020202020204" pitchFamily="34" charset="0"/>
              <a:ea typeface="Times New Roman" panose="02020603050405020304" pitchFamily="18" charset="0"/>
            </a:endParaRPr>
          </a:p>
        </p:txBody>
      </p:sp>
      <p:sp>
        <p:nvSpPr>
          <p:cNvPr id="7" name="TextBox 6">
            <a:extLst>
              <a:ext uri="{FF2B5EF4-FFF2-40B4-BE49-F238E27FC236}">
                <a16:creationId xmlns:a16="http://schemas.microsoft.com/office/drawing/2014/main" id="{A7B20A45-5104-1F8C-C2B3-194D8F11B046}"/>
              </a:ext>
            </a:extLst>
          </p:cNvPr>
          <p:cNvSpPr txBox="1"/>
          <p:nvPr/>
        </p:nvSpPr>
        <p:spPr>
          <a:xfrm>
            <a:off x="592063" y="3724974"/>
            <a:ext cx="6440992" cy="1938992"/>
          </a:xfrm>
          <a:prstGeom prst="rect">
            <a:avLst/>
          </a:prstGeom>
          <a:solidFill>
            <a:srgbClr val="229108"/>
          </a:solidFill>
          <a:effectLst>
            <a:outerShdw blurRad="50800" dist="38100" dir="2700000" algn="tl" rotWithShape="0">
              <a:prstClr val="black">
                <a:alpha val="40000"/>
              </a:prstClr>
            </a:outerShdw>
          </a:effectLst>
        </p:spPr>
        <p:txBody>
          <a:bodyPr wrap="square">
            <a:spAutoFit/>
          </a:bodyPr>
          <a:lstStyle/>
          <a:p>
            <a:pPr algn="ctr"/>
            <a:r>
              <a:rPr lang="en-PH" sz="2400" dirty="0">
                <a:solidFill>
                  <a:schemeClr val="bg1"/>
                </a:solidFill>
                <a:effectLst/>
                <a:latin typeface="Century Gothic" panose="020B0502020202020204" pitchFamily="34" charset="0"/>
                <a:ea typeface="Times New Roman" panose="02020603050405020304" pitchFamily="18" charset="0"/>
              </a:rPr>
              <a:t>“</a:t>
            </a:r>
            <a:r>
              <a:rPr lang="en-US" sz="2400" dirty="0">
                <a:solidFill>
                  <a:schemeClr val="bg1"/>
                </a:solidFill>
                <a:effectLst/>
                <a:latin typeface="Century Gothic" panose="020B0502020202020204" pitchFamily="34" charset="0"/>
                <a:ea typeface="Times New Roman" panose="02020603050405020304" pitchFamily="18" charset="0"/>
              </a:rPr>
              <a:t>To provide affordable and accessible specialized health services, training and research through state-of-the-art technology in Zamboanga Peninsula in support of the Philippine Health Agenda</a:t>
            </a:r>
            <a:r>
              <a:rPr lang="en-PH" sz="2400" dirty="0">
                <a:solidFill>
                  <a:schemeClr val="bg1"/>
                </a:solidFill>
                <a:effectLst/>
                <a:latin typeface="Century Gothic" panose="020B0502020202020204" pitchFamily="34" charset="0"/>
                <a:ea typeface="Times New Roman" panose="02020603050405020304" pitchFamily="18" charset="0"/>
              </a:rPr>
              <a:t>”</a:t>
            </a:r>
            <a:endParaRPr lang="en-PH" sz="1400" dirty="0">
              <a:solidFill>
                <a:schemeClr val="bg1"/>
              </a:solidFill>
              <a:effectLst/>
              <a:latin typeface="Century Gothic" panose="020B0502020202020204" pitchFamily="34" charset="0"/>
              <a:ea typeface="Times New Roman" panose="02020603050405020304" pitchFamily="18" charset="0"/>
            </a:endParaRPr>
          </a:p>
        </p:txBody>
      </p:sp>
      <p:sp>
        <p:nvSpPr>
          <p:cNvPr id="9" name="TextBox 8">
            <a:extLst>
              <a:ext uri="{FF2B5EF4-FFF2-40B4-BE49-F238E27FC236}">
                <a16:creationId xmlns:a16="http://schemas.microsoft.com/office/drawing/2014/main" id="{43F3F2A8-F98E-57E5-B14E-261D90C59706}"/>
              </a:ext>
            </a:extLst>
          </p:cNvPr>
          <p:cNvSpPr txBox="1"/>
          <p:nvPr/>
        </p:nvSpPr>
        <p:spPr>
          <a:xfrm>
            <a:off x="7615583" y="1750431"/>
            <a:ext cx="4181182" cy="3900107"/>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342900" lvl="0" indent="-342900" algn="just">
              <a:lnSpc>
                <a:spcPct val="150000"/>
              </a:lnSpc>
              <a:buFont typeface="+mj-lt"/>
              <a:buAutoNum type="arabicPeriod"/>
            </a:pPr>
            <a:r>
              <a:rPr lang="en-US" sz="2400" dirty="0">
                <a:effectLst/>
                <a:latin typeface="Century Gothic" panose="020B0502020202020204" pitchFamily="34" charset="0"/>
                <a:ea typeface="Calibri" panose="020F0502020204030204" pitchFamily="34" charset="0"/>
                <a:cs typeface="Times New Roman" panose="02020603050405020304" pitchFamily="18" charset="0"/>
              </a:rPr>
              <a:t>Compassion </a:t>
            </a:r>
            <a:endParaRPr lang="en-PH" dirty="0">
              <a:effectLst/>
              <a:latin typeface="Century Gothic" panose="020B050202020202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2400" dirty="0">
                <a:effectLst/>
                <a:latin typeface="Century Gothic" panose="020B0502020202020204" pitchFamily="34" charset="0"/>
                <a:ea typeface="Calibri" panose="020F0502020204030204" pitchFamily="34" charset="0"/>
                <a:cs typeface="Times New Roman" panose="02020603050405020304" pitchFamily="18" charset="0"/>
              </a:rPr>
              <a:t>Professionalism</a:t>
            </a:r>
            <a:endParaRPr lang="en-PH" dirty="0">
              <a:effectLst/>
              <a:latin typeface="Century Gothic" panose="020B050202020202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2400" dirty="0">
                <a:effectLst/>
                <a:latin typeface="Century Gothic" panose="020B0502020202020204" pitchFamily="34" charset="0"/>
                <a:ea typeface="Calibri" panose="020F0502020204030204" pitchFamily="34" charset="0"/>
                <a:cs typeface="Times New Roman" panose="02020603050405020304" pitchFamily="18" charset="0"/>
              </a:rPr>
              <a:t>Excellence</a:t>
            </a:r>
            <a:endParaRPr lang="en-PH" dirty="0">
              <a:effectLst/>
              <a:latin typeface="Century Gothic" panose="020B050202020202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2400" dirty="0">
                <a:effectLst/>
                <a:latin typeface="Century Gothic" panose="020B0502020202020204" pitchFamily="34" charset="0"/>
                <a:ea typeface="Calibri" panose="020F0502020204030204" pitchFamily="34" charset="0"/>
                <a:cs typeface="Times New Roman" panose="02020603050405020304" pitchFamily="18" charset="0"/>
              </a:rPr>
              <a:t>Safety</a:t>
            </a:r>
            <a:endParaRPr lang="en-PH" dirty="0">
              <a:effectLst/>
              <a:latin typeface="Century Gothic" panose="020B050202020202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2400" dirty="0">
                <a:effectLst/>
                <a:latin typeface="Century Gothic" panose="020B0502020202020204" pitchFamily="34" charset="0"/>
                <a:ea typeface="Calibri" panose="020F0502020204030204" pitchFamily="34" charset="0"/>
                <a:cs typeface="Times New Roman" panose="02020603050405020304" pitchFamily="18" charset="0"/>
              </a:rPr>
              <a:t>Culture/Gender Sensitivity</a:t>
            </a:r>
            <a:endParaRPr lang="en-PH" dirty="0">
              <a:effectLst/>
              <a:latin typeface="Century Gothic" panose="020B050202020202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mj-lt"/>
              <a:buAutoNum type="arabicPeriod"/>
            </a:pPr>
            <a:r>
              <a:rPr lang="en-US" sz="2400" dirty="0">
                <a:effectLst/>
                <a:latin typeface="Century Gothic" panose="020B0502020202020204" pitchFamily="34" charset="0"/>
                <a:ea typeface="Calibri" panose="020F0502020204030204" pitchFamily="34" charset="0"/>
                <a:cs typeface="Times New Roman" panose="02020603050405020304" pitchFamily="18" charset="0"/>
              </a:rPr>
              <a:t>Holistic Approach</a:t>
            </a:r>
            <a:endParaRPr lang="en-PH" dirty="0">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5E224261-C141-8C6C-7D6E-B775420E45B0}"/>
              </a:ext>
            </a:extLst>
          </p:cNvPr>
          <p:cNvSpPr txBox="1"/>
          <p:nvPr/>
        </p:nvSpPr>
        <p:spPr>
          <a:xfrm>
            <a:off x="3257340" y="846750"/>
            <a:ext cx="1324709" cy="400110"/>
          </a:xfrm>
          <a:prstGeom prst="rect">
            <a:avLst/>
          </a:prstGeom>
          <a:noFill/>
        </p:spPr>
        <p:txBody>
          <a:bodyPr wrap="square" rtlCol="0">
            <a:spAutoFit/>
          </a:bodyPr>
          <a:lstStyle/>
          <a:p>
            <a:r>
              <a:rPr lang="en-US" sz="2000" dirty="0">
                <a:latin typeface="Century Gothic" panose="020B0502020202020204" pitchFamily="34" charset="0"/>
              </a:rPr>
              <a:t>VISION</a:t>
            </a:r>
          </a:p>
        </p:txBody>
      </p:sp>
      <p:sp>
        <p:nvSpPr>
          <p:cNvPr id="11" name="TextBox 10">
            <a:extLst>
              <a:ext uri="{FF2B5EF4-FFF2-40B4-BE49-F238E27FC236}">
                <a16:creationId xmlns:a16="http://schemas.microsoft.com/office/drawing/2014/main" id="{FB51B42A-73C4-B6BD-01A2-73F2C6FD0068}"/>
              </a:ext>
            </a:extLst>
          </p:cNvPr>
          <p:cNvSpPr txBox="1"/>
          <p:nvPr/>
        </p:nvSpPr>
        <p:spPr>
          <a:xfrm>
            <a:off x="3257340" y="3228945"/>
            <a:ext cx="1324709" cy="400110"/>
          </a:xfrm>
          <a:prstGeom prst="rect">
            <a:avLst/>
          </a:prstGeom>
          <a:noFill/>
        </p:spPr>
        <p:txBody>
          <a:bodyPr wrap="square" rtlCol="0">
            <a:spAutoFit/>
          </a:bodyPr>
          <a:lstStyle/>
          <a:p>
            <a:r>
              <a:rPr lang="en-US" sz="2000" dirty="0">
                <a:latin typeface="Century Gothic" panose="020B0502020202020204" pitchFamily="34" charset="0"/>
              </a:rPr>
              <a:t>MISSION</a:t>
            </a:r>
          </a:p>
        </p:txBody>
      </p:sp>
      <p:sp>
        <p:nvSpPr>
          <p:cNvPr id="12" name="TextBox 11">
            <a:extLst>
              <a:ext uri="{FF2B5EF4-FFF2-40B4-BE49-F238E27FC236}">
                <a16:creationId xmlns:a16="http://schemas.microsoft.com/office/drawing/2014/main" id="{D3A6300A-7CE7-D72E-570D-E2BBA4A77627}"/>
              </a:ext>
            </a:extLst>
          </p:cNvPr>
          <p:cNvSpPr txBox="1"/>
          <p:nvPr/>
        </p:nvSpPr>
        <p:spPr>
          <a:xfrm>
            <a:off x="8780272" y="1349117"/>
            <a:ext cx="2565378" cy="400110"/>
          </a:xfrm>
          <a:prstGeom prst="rect">
            <a:avLst/>
          </a:prstGeom>
          <a:noFill/>
        </p:spPr>
        <p:txBody>
          <a:bodyPr wrap="square" rtlCol="0">
            <a:spAutoFit/>
          </a:bodyPr>
          <a:lstStyle/>
          <a:p>
            <a:r>
              <a:rPr lang="en-US" sz="2000" dirty="0">
                <a:latin typeface="Century Gothic" panose="020B0502020202020204" pitchFamily="34" charset="0"/>
              </a:rPr>
              <a:t>CORE VALUES</a:t>
            </a:r>
          </a:p>
        </p:txBody>
      </p:sp>
      <p:sp>
        <p:nvSpPr>
          <p:cNvPr id="13" name="TextBox 12">
            <a:extLst>
              <a:ext uri="{FF2B5EF4-FFF2-40B4-BE49-F238E27FC236}">
                <a16:creationId xmlns:a16="http://schemas.microsoft.com/office/drawing/2014/main" id="{8F0C64BF-D396-EC64-3C86-28084EAA02EC}"/>
              </a:ext>
            </a:extLst>
          </p:cNvPr>
          <p:cNvSpPr txBox="1"/>
          <p:nvPr/>
        </p:nvSpPr>
        <p:spPr>
          <a:xfrm>
            <a:off x="10038303" y="-49428"/>
            <a:ext cx="2153697" cy="338554"/>
          </a:xfrm>
          <a:prstGeom prst="rect">
            <a:avLst/>
          </a:prstGeom>
          <a:noFill/>
        </p:spPr>
        <p:txBody>
          <a:bodyPr wrap="square" rtlCol="0">
            <a:spAutoFit/>
          </a:bodyPr>
          <a:lstStyle/>
          <a:p>
            <a:pPr algn="r"/>
            <a:r>
              <a:rPr lang="en-US" sz="1600" dirty="0">
                <a:solidFill>
                  <a:schemeClr val="bg1"/>
                </a:solidFill>
                <a:latin typeface="Century Gothic" panose="020B0502020202020204" pitchFamily="34" charset="0"/>
              </a:rPr>
              <a:t>QUALITY MANUAL</a:t>
            </a:r>
          </a:p>
        </p:txBody>
      </p:sp>
      <p:sp>
        <p:nvSpPr>
          <p:cNvPr id="14" name="TextBox 13">
            <a:hlinkClick r:id="rId2" action="ppaction://hlinksldjump"/>
            <a:extLst>
              <a:ext uri="{FF2B5EF4-FFF2-40B4-BE49-F238E27FC236}">
                <a16:creationId xmlns:a16="http://schemas.microsoft.com/office/drawing/2014/main" id="{6DF4BC72-4C11-4A10-52C7-6B0D5A0E9247}"/>
              </a:ext>
            </a:extLst>
          </p:cNvPr>
          <p:cNvSpPr txBox="1"/>
          <p:nvPr/>
        </p:nvSpPr>
        <p:spPr>
          <a:xfrm>
            <a:off x="6479059" y="6600569"/>
            <a:ext cx="1439041" cy="307777"/>
          </a:xfrm>
          <a:prstGeom prst="rect">
            <a:avLst/>
          </a:prstGeom>
          <a:noFill/>
        </p:spPr>
        <p:txBody>
          <a:bodyPr wrap="square" rtlCol="0">
            <a:spAutoFit/>
          </a:bodyPr>
          <a:lstStyle/>
          <a:p>
            <a:r>
              <a:rPr lang="en-US" sz="1400" dirty="0">
                <a:solidFill>
                  <a:schemeClr val="bg1"/>
                </a:solidFill>
                <a:latin typeface="Century Gothic" panose="020B0502020202020204" pitchFamily="34" charset="0"/>
              </a:rPr>
              <a:t>Main Menu</a:t>
            </a:r>
          </a:p>
        </p:txBody>
      </p:sp>
    </p:spTree>
    <p:extLst>
      <p:ext uri="{BB962C8B-B14F-4D97-AF65-F5344CB8AC3E}">
        <p14:creationId xmlns:p14="http://schemas.microsoft.com/office/powerpoint/2010/main" val="3093265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670E18-BA6F-4D8E-F911-F466128510D1}"/>
              </a:ext>
            </a:extLst>
          </p:cNvPr>
          <p:cNvSpPr txBox="1"/>
          <p:nvPr/>
        </p:nvSpPr>
        <p:spPr>
          <a:xfrm>
            <a:off x="0" y="65291"/>
            <a:ext cx="9305841" cy="400110"/>
          </a:xfrm>
          <a:prstGeom prst="rect">
            <a:avLst/>
          </a:prstGeom>
          <a:noFill/>
        </p:spPr>
        <p:txBody>
          <a:bodyPr wrap="square" rtlCol="0">
            <a:spAutoFit/>
          </a:bodyPr>
          <a:lstStyle/>
          <a:p>
            <a:r>
              <a:rPr lang="en-US" sz="2000" dirty="0">
                <a:latin typeface="Century Gothic" panose="020B0502020202020204" pitchFamily="34" charset="0"/>
              </a:rPr>
              <a:t>2.4 QUALITY POLICY</a:t>
            </a:r>
          </a:p>
        </p:txBody>
      </p:sp>
      <p:sp>
        <p:nvSpPr>
          <p:cNvPr id="7" name="TextBox 6">
            <a:extLst>
              <a:ext uri="{FF2B5EF4-FFF2-40B4-BE49-F238E27FC236}">
                <a16:creationId xmlns:a16="http://schemas.microsoft.com/office/drawing/2014/main" id="{A7B20A45-5104-1F8C-C2B3-194D8F11B046}"/>
              </a:ext>
            </a:extLst>
          </p:cNvPr>
          <p:cNvSpPr txBox="1"/>
          <p:nvPr/>
        </p:nvSpPr>
        <p:spPr>
          <a:xfrm>
            <a:off x="1443080" y="1130698"/>
            <a:ext cx="9305840" cy="4430636"/>
          </a:xfrm>
          <a:prstGeom prst="rect">
            <a:avLst/>
          </a:prstGeom>
          <a:solidFill>
            <a:srgbClr val="229108"/>
          </a:solidFill>
          <a:effectLst>
            <a:outerShdw blurRad="50800" dist="38100" dir="2700000" algn="tl" rotWithShape="0">
              <a:prstClr val="black">
                <a:alpha val="40000"/>
              </a:prstClr>
            </a:outerShdw>
          </a:effectLst>
        </p:spPr>
        <p:txBody>
          <a:bodyPr wrap="square">
            <a:spAutoFit/>
          </a:bodyPr>
          <a:lstStyle/>
          <a:p>
            <a:pPr algn="ctr">
              <a:lnSpc>
                <a:spcPct val="150000"/>
              </a:lnSpc>
            </a:pPr>
            <a:r>
              <a:rPr lang="en-US" sz="3200" dirty="0">
                <a:solidFill>
                  <a:schemeClr val="bg1"/>
                </a:solidFill>
                <a:effectLst/>
                <a:latin typeface="Century Gothic" panose="020B0502020202020204" pitchFamily="34" charset="0"/>
                <a:ea typeface="Times New Roman" panose="02020603050405020304" pitchFamily="18" charset="0"/>
              </a:rPr>
              <a:t>“We, the Zamboanga City Medical Center commit and ensure the highest standard of healthcare, satisfy applicable requirements and shall continually improve our quality management system for the satisfaction of our customer.”</a:t>
            </a:r>
            <a:endParaRPr lang="en-PH" sz="3200" dirty="0">
              <a:solidFill>
                <a:schemeClr val="bg1"/>
              </a:solidFill>
              <a:effectLst/>
              <a:latin typeface="Century Gothic" panose="020B0502020202020204" pitchFamily="34" charset="0"/>
              <a:ea typeface="Times New Roman" panose="02020603050405020304" pitchFamily="18" charset="0"/>
            </a:endParaRPr>
          </a:p>
        </p:txBody>
      </p:sp>
      <p:sp>
        <p:nvSpPr>
          <p:cNvPr id="3" name="TextBox 2">
            <a:extLst>
              <a:ext uri="{FF2B5EF4-FFF2-40B4-BE49-F238E27FC236}">
                <a16:creationId xmlns:a16="http://schemas.microsoft.com/office/drawing/2014/main" id="{A54040EB-D40D-FCDB-AD1D-30DDCEFB825D}"/>
              </a:ext>
            </a:extLst>
          </p:cNvPr>
          <p:cNvSpPr txBox="1"/>
          <p:nvPr/>
        </p:nvSpPr>
        <p:spPr>
          <a:xfrm>
            <a:off x="5132720" y="730588"/>
            <a:ext cx="2565378" cy="400110"/>
          </a:xfrm>
          <a:prstGeom prst="rect">
            <a:avLst/>
          </a:prstGeom>
          <a:noFill/>
        </p:spPr>
        <p:txBody>
          <a:bodyPr wrap="square" rtlCol="0">
            <a:spAutoFit/>
          </a:bodyPr>
          <a:lstStyle/>
          <a:p>
            <a:r>
              <a:rPr lang="en-US" sz="2000" dirty="0">
                <a:latin typeface="Century Gothic" panose="020B0502020202020204" pitchFamily="34" charset="0"/>
              </a:rPr>
              <a:t>QUALITY POLICY</a:t>
            </a:r>
          </a:p>
        </p:txBody>
      </p:sp>
      <p:sp>
        <p:nvSpPr>
          <p:cNvPr id="5" name="TextBox 4">
            <a:extLst>
              <a:ext uri="{FF2B5EF4-FFF2-40B4-BE49-F238E27FC236}">
                <a16:creationId xmlns:a16="http://schemas.microsoft.com/office/drawing/2014/main" id="{62B6FD7A-0B09-4B1B-1883-7E61A50E4E16}"/>
              </a:ext>
            </a:extLst>
          </p:cNvPr>
          <p:cNvSpPr txBox="1"/>
          <p:nvPr/>
        </p:nvSpPr>
        <p:spPr>
          <a:xfrm>
            <a:off x="10038303" y="-49428"/>
            <a:ext cx="2153697" cy="338554"/>
          </a:xfrm>
          <a:prstGeom prst="rect">
            <a:avLst/>
          </a:prstGeom>
          <a:noFill/>
        </p:spPr>
        <p:txBody>
          <a:bodyPr wrap="square" rtlCol="0">
            <a:spAutoFit/>
          </a:bodyPr>
          <a:lstStyle/>
          <a:p>
            <a:pPr algn="r"/>
            <a:r>
              <a:rPr lang="en-US" sz="1600" dirty="0">
                <a:solidFill>
                  <a:schemeClr val="bg1"/>
                </a:solidFill>
                <a:latin typeface="Century Gothic" panose="020B0502020202020204" pitchFamily="34" charset="0"/>
              </a:rPr>
              <a:t>QUALITY MANUAL</a:t>
            </a:r>
          </a:p>
        </p:txBody>
      </p:sp>
      <p:sp>
        <p:nvSpPr>
          <p:cNvPr id="6" name="TextBox 5">
            <a:hlinkClick r:id="rId2" action="ppaction://hlinksldjump"/>
            <a:extLst>
              <a:ext uri="{FF2B5EF4-FFF2-40B4-BE49-F238E27FC236}">
                <a16:creationId xmlns:a16="http://schemas.microsoft.com/office/drawing/2014/main" id="{D777A82F-C9E3-0DAE-9C39-8D90129F5C6B}"/>
              </a:ext>
            </a:extLst>
          </p:cNvPr>
          <p:cNvSpPr txBox="1"/>
          <p:nvPr/>
        </p:nvSpPr>
        <p:spPr>
          <a:xfrm>
            <a:off x="6479060" y="6600569"/>
            <a:ext cx="1459138" cy="307777"/>
          </a:xfrm>
          <a:prstGeom prst="rect">
            <a:avLst/>
          </a:prstGeom>
          <a:noFill/>
        </p:spPr>
        <p:txBody>
          <a:bodyPr wrap="square" rtlCol="0">
            <a:spAutoFit/>
          </a:bodyPr>
          <a:lstStyle/>
          <a:p>
            <a:r>
              <a:rPr lang="en-US" sz="1400" dirty="0">
                <a:solidFill>
                  <a:schemeClr val="bg1"/>
                </a:solidFill>
                <a:latin typeface="Century Gothic" panose="020B0502020202020204" pitchFamily="34" charset="0"/>
              </a:rPr>
              <a:t>Main Menu</a:t>
            </a:r>
          </a:p>
        </p:txBody>
      </p:sp>
    </p:spTree>
    <p:extLst>
      <p:ext uri="{BB962C8B-B14F-4D97-AF65-F5344CB8AC3E}">
        <p14:creationId xmlns:p14="http://schemas.microsoft.com/office/powerpoint/2010/main" val="2832450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32B132-CED5-B275-BA5A-ADDCB9A67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6314" y="612949"/>
            <a:ext cx="5582482" cy="5481376"/>
          </a:xfrm>
          <a:prstGeom prst="rect">
            <a:avLst/>
          </a:prstGeom>
        </p:spPr>
      </p:pic>
      <p:sp>
        <p:nvSpPr>
          <p:cNvPr id="4" name="TextBox 3">
            <a:extLst>
              <a:ext uri="{FF2B5EF4-FFF2-40B4-BE49-F238E27FC236}">
                <a16:creationId xmlns:a16="http://schemas.microsoft.com/office/drawing/2014/main" id="{A1495AB7-D4EB-3CD0-8D72-ED42E6E6F885}"/>
              </a:ext>
            </a:extLst>
          </p:cNvPr>
          <p:cNvSpPr txBox="1"/>
          <p:nvPr/>
        </p:nvSpPr>
        <p:spPr>
          <a:xfrm>
            <a:off x="0" y="65291"/>
            <a:ext cx="9305841" cy="400110"/>
          </a:xfrm>
          <a:prstGeom prst="rect">
            <a:avLst/>
          </a:prstGeom>
          <a:noFill/>
        </p:spPr>
        <p:txBody>
          <a:bodyPr wrap="square" rtlCol="0">
            <a:spAutoFit/>
          </a:bodyPr>
          <a:lstStyle/>
          <a:p>
            <a:r>
              <a:rPr lang="en-US" sz="2000" dirty="0">
                <a:latin typeface="Century Gothic" panose="020B0502020202020204" pitchFamily="34" charset="0"/>
              </a:rPr>
              <a:t>2.4 QUALITY POLICY</a:t>
            </a:r>
          </a:p>
        </p:txBody>
      </p:sp>
      <p:sp>
        <p:nvSpPr>
          <p:cNvPr id="5" name="TextBox 4">
            <a:hlinkClick r:id="rId3" action="ppaction://hlinksldjump"/>
            <a:extLst>
              <a:ext uri="{FF2B5EF4-FFF2-40B4-BE49-F238E27FC236}">
                <a16:creationId xmlns:a16="http://schemas.microsoft.com/office/drawing/2014/main" id="{B543F05F-CCFC-6A4E-1F3B-E626BAD084AF}"/>
              </a:ext>
            </a:extLst>
          </p:cNvPr>
          <p:cNvSpPr txBox="1"/>
          <p:nvPr/>
        </p:nvSpPr>
        <p:spPr>
          <a:xfrm>
            <a:off x="6479059" y="6600569"/>
            <a:ext cx="1439041" cy="307777"/>
          </a:xfrm>
          <a:prstGeom prst="rect">
            <a:avLst/>
          </a:prstGeom>
          <a:noFill/>
        </p:spPr>
        <p:txBody>
          <a:bodyPr wrap="square" rtlCol="0">
            <a:spAutoFit/>
          </a:bodyPr>
          <a:lstStyle/>
          <a:p>
            <a:r>
              <a:rPr lang="en-US" sz="1400" dirty="0">
                <a:solidFill>
                  <a:schemeClr val="bg1"/>
                </a:solidFill>
                <a:latin typeface="Century Gothic" panose="020B0502020202020204" pitchFamily="34" charset="0"/>
              </a:rPr>
              <a:t>Main Menu</a:t>
            </a:r>
          </a:p>
        </p:txBody>
      </p:sp>
      <p:sp>
        <p:nvSpPr>
          <p:cNvPr id="2" name="TextBox 1">
            <a:extLst>
              <a:ext uri="{FF2B5EF4-FFF2-40B4-BE49-F238E27FC236}">
                <a16:creationId xmlns:a16="http://schemas.microsoft.com/office/drawing/2014/main" id="{56A2B5DE-49D7-92F3-B5AF-D077549E2954}"/>
              </a:ext>
            </a:extLst>
          </p:cNvPr>
          <p:cNvSpPr txBox="1"/>
          <p:nvPr/>
        </p:nvSpPr>
        <p:spPr>
          <a:xfrm>
            <a:off x="10038303" y="-49428"/>
            <a:ext cx="2153697" cy="338554"/>
          </a:xfrm>
          <a:prstGeom prst="rect">
            <a:avLst/>
          </a:prstGeom>
          <a:noFill/>
        </p:spPr>
        <p:txBody>
          <a:bodyPr wrap="square" rtlCol="0">
            <a:spAutoFit/>
          </a:bodyPr>
          <a:lstStyle/>
          <a:p>
            <a:pPr algn="r"/>
            <a:r>
              <a:rPr lang="en-US" sz="1600" dirty="0">
                <a:solidFill>
                  <a:schemeClr val="bg1"/>
                </a:solidFill>
                <a:latin typeface="Century Gothic" panose="020B0502020202020204" pitchFamily="34" charset="0"/>
              </a:rPr>
              <a:t>QUALITY MANUAL</a:t>
            </a:r>
          </a:p>
        </p:txBody>
      </p:sp>
    </p:spTree>
    <p:extLst>
      <p:ext uri="{BB962C8B-B14F-4D97-AF65-F5344CB8AC3E}">
        <p14:creationId xmlns:p14="http://schemas.microsoft.com/office/powerpoint/2010/main" val="1739868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2C0315-36D1-508A-8AF0-DC99840A2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559" y="844993"/>
            <a:ext cx="8564118" cy="4945592"/>
          </a:xfrm>
          <a:prstGeom prst="rect">
            <a:avLst/>
          </a:prstGeom>
        </p:spPr>
      </p:pic>
      <p:sp>
        <p:nvSpPr>
          <p:cNvPr id="4" name="TextBox 3">
            <a:extLst>
              <a:ext uri="{FF2B5EF4-FFF2-40B4-BE49-F238E27FC236}">
                <a16:creationId xmlns:a16="http://schemas.microsoft.com/office/drawing/2014/main" id="{013C90BE-239A-21D4-648E-2A452047D7B8}"/>
              </a:ext>
            </a:extLst>
          </p:cNvPr>
          <p:cNvSpPr txBox="1"/>
          <p:nvPr/>
        </p:nvSpPr>
        <p:spPr>
          <a:xfrm>
            <a:off x="0" y="65291"/>
            <a:ext cx="9305841" cy="400110"/>
          </a:xfrm>
          <a:prstGeom prst="rect">
            <a:avLst/>
          </a:prstGeom>
          <a:noFill/>
        </p:spPr>
        <p:txBody>
          <a:bodyPr wrap="square" rtlCol="0">
            <a:spAutoFit/>
          </a:bodyPr>
          <a:lstStyle/>
          <a:p>
            <a:r>
              <a:rPr lang="en-US" sz="2000" dirty="0">
                <a:latin typeface="Century Gothic" panose="020B0502020202020204" pitchFamily="34" charset="0"/>
              </a:rPr>
              <a:t>2.5 ORGANIZATIONAL CHART</a:t>
            </a:r>
          </a:p>
        </p:txBody>
      </p:sp>
      <p:sp>
        <p:nvSpPr>
          <p:cNvPr id="2" name="TextBox 1">
            <a:hlinkClick r:id="rId3" action="ppaction://hlinksldjump"/>
            <a:extLst>
              <a:ext uri="{FF2B5EF4-FFF2-40B4-BE49-F238E27FC236}">
                <a16:creationId xmlns:a16="http://schemas.microsoft.com/office/drawing/2014/main" id="{645AEC68-317A-9DAD-0A96-D913DDC627A8}"/>
              </a:ext>
            </a:extLst>
          </p:cNvPr>
          <p:cNvSpPr txBox="1"/>
          <p:nvPr/>
        </p:nvSpPr>
        <p:spPr>
          <a:xfrm>
            <a:off x="6479059" y="6600569"/>
            <a:ext cx="1439041" cy="307777"/>
          </a:xfrm>
          <a:prstGeom prst="rect">
            <a:avLst/>
          </a:prstGeom>
          <a:noFill/>
        </p:spPr>
        <p:txBody>
          <a:bodyPr wrap="square" rtlCol="0">
            <a:spAutoFit/>
          </a:bodyPr>
          <a:lstStyle/>
          <a:p>
            <a:r>
              <a:rPr lang="en-US" sz="1400" dirty="0">
                <a:solidFill>
                  <a:schemeClr val="bg1"/>
                </a:solidFill>
                <a:latin typeface="Century Gothic" panose="020B0502020202020204" pitchFamily="34" charset="0"/>
              </a:rPr>
              <a:t>Main Menu</a:t>
            </a:r>
          </a:p>
        </p:txBody>
      </p:sp>
      <p:sp>
        <p:nvSpPr>
          <p:cNvPr id="5" name="TextBox 4">
            <a:extLst>
              <a:ext uri="{FF2B5EF4-FFF2-40B4-BE49-F238E27FC236}">
                <a16:creationId xmlns:a16="http://schemas.microsoft.com/office/drawing/2014/main" id="{BA11D1A0-6D14-CB3E-EA12-E345884E32B1}"/>
              </a:ext>
            </a:extLst>
          </p:cNvPr>
          <p:cNvSpPr txBox="1"/>
          <p:nvPr/>
        </p:nvSpPr>
        <p:spPr>
          <a:xfrm>
            <a:off x="10038303" y="-49428"/>
            <a:ext cx="2153697" cy="338554"/>
          </a:xfrm>
          <a:prstGeom prst="rect">
            <a:avLst/>
          </a:prstGeom>
          <a:noFill/>
        </p:spPr>
        <p:txBody>
          <a:bodyPr wrap="square" rtlCol="0">
            <a:spAutoFit/>
          </a:bodyPr>
          <a:lstStyle/>
          <a:p>
            <a:pPr algn="r"/>
            <a:r>
              <a:rPr lang="en-US" sz="1600" dirty="0">
                <a:solidFill>
                  <a:schemeClr val="bg1"/>
                </a:solidFill>
                <a:latin typeface="Century Gothic" panose="020B0502020202020204" pitchFamily="34" charset="0"/>
              </a:rPr>
              <a:t>QUALITY MANUAL</a:t>
            </a:r>
          </a:p>
        </p:txBody>
      </p:sp>
    </p:spTree>
    <p:extLst>
      <p:ext uri="{BB962C8B-B14F-4D97-AF65-F5344CB8AC3E}">
        <p14:creationId xmlns:p14="http://schemas.microsoft.com/office/powerpoint/2010/main" val="1556466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31C502-937A-1635-03EE-293F83870501}"/>
              </a:ext>
            </a:extLst>
          </p:cNvPr>
          <p:cNvSpPr txBox="1"/>
          <p:nvPr/>
        </p:nvSpPr>
        <p:spPr>
          <a:xfrm>
            <a:off x="9173671" y="-56645"/>
            <a:ext cx="3015632" cy="338554"/>
          </a:xfrm>
          <a:prstGeom prst="rect">
            <a:avLst/>
          </a:prstGeom>
          <a:noFill/>
        </p:spPr>
        <p:txBody>
          <a:bodyPr wrap="square" rtlCol="0">
            <a:spAutoFit/>
          </a:bodyPr>
          <a:lstStyle/>
          <a:p>
            <a:pPr algn="r"/>
            <a:r>
              <a:rPr lang="en-US" sz="1600" dirty="0">
                <a:solidFill>
                  <a:schemeClr val="bg1"/>
                </a:solidFill>
                <a:latin typeface="Century Gothic" panose="020B0502020202020204" pitchFamily="34" charset="0"/>
              </a:rPr>
              <a:t>Quality Manual</a:t>
            </a:r>
          </a:p>
        </p:txBody>
      </p:sp>
      <p:sp>
        <p:nvSpPr>
          <p:cNvPr id="3" name="TextBox 2">
            <a:hlinkClick r:id="rId2" action="ppaction://hlinksldjump"/>
            <a:extLst>
              <a:ext uri="{FF2B5EF4-FFF2-40B4-BE49-F238E27FC236}">
                <a16:creationId xmlns:a16="http://schemas.microsoft.com/office/drawing/2014/main" id="{B25F7BBD-74C1-A740-FFB3-01C70BCC9D54}"/>
              </a:ext>
            </a:extLst>
          </p:cNvPr>
          <p:cNvSpPr txBox="1"/>
          <p:nvPr/>
        </p:nvSpPr>
        <p:spPr>
          <a:xfrm>
            <a:off x="862010" y="1008965"/>
            <a:ext cx="6081400" cy="369332"/>
          </a:xfrm>
          <a:prstGeom prst="rect">
            <a:avLst/>
          </a:prstGeom>
          <a:solidFill>
            <a:srgbClr val="229108"/>
          </a:solidFill>
          <a:scene3d>
            <a:camera prst="orthographicFront"/>
            <a:lightRig rig="threePt" dir="t"/>
          </a:scene3d>
          <a:sp3d>
            <a:bevelT/>
          </a:sp3d>
        </p:spPr>
        <p:txBody>
          <a:bodyPr wrap="square" rtlCol="0">
            <a:spAutoFit/>
          </a:bodyPr>
          <a:lstStyle/>
          <a:p>
            <a:r>
              <a:rPr lang="en-US" dirty="0">
                <a:solidFill>
                  <a:schemeClr val="bg1"/>
                </a:solidFill>
                <a:latin typeface="Century Gothic" panose="020B0502020202020204" pitchFamily="34" charset="0"/>
              </a:rPr>
              <a:t>1. INTRODUCTION &amp; SCOPE</a:t>
            </a:r>
          </a:p>
        </p:txBody>
      </p:sp>
      <p:sp>
        <p:nvSpPr>
          <p:cNvPr id="4" name="TextBox 3">
            <a:hlinkClick r:id="rId3" action="ppaction://hlinksldjump"/>
            <a:extLst>
              <a:ext uri="{FF2B5EF4-FFF2-40B4-BE49-F238E27FC236}">
                <a16:creationId xmlns:a16="http://schemas.microsoft.com/office/drawing/2014/main" id="{EC51A98B-398C-6773-8AF4-CD4987A722E3}"/>
              </a:ext>
            </a:extLst>
          </p:cNvPr>
          <p:cNvSpPr txBox="1"/>
          <p:nvPr/>
        </p:nvSpPr>
        <p:spPr>
          <a:xfrm>
            <a:off x="862009" y="1579265"/>
            <a:ext cx="6081401" cy="369332"/>
          </a:xfrm>
          <a:prstGeom prst="rect">
            <a:avLst/>
          </a:prstGeom>
          <a:solidFill>
            <a:srgbClr val="229108"/>
          </a:solidFill>
          <a:scene3d>
            <a:camera prst="orthographicFront"/>
            <a:lightRig rig="threePt" dir="t"/>
          </a:scene3d>
          <a:sp3d>
            <a:bevelT/>
          </a:sp3d>
        </p:spPr>
        <p:txBody>
          <a:bodyPr wrap="square" rtlCol="0">
            <a:spAutoFit/>
          </a:bodyPr>
          <a:lstStyle/>
          <a:p>
            <a:r>
              <a:rPr lang="en-US" dirty="0">
                <a:solidFill>
                  <a:schemeClr val="bg1"/>
                </a:solidFill>
                <a:latin typeface="Century Gothic" panose="020B0502020202020204" pitchFamily="34" charset="0"/>
              </a:rPr>
              <a:t>2. VISION, MISSION, CORE VALUES, QUALITY POLICY</a:t>
            </a:r>
          </a:p>
        </p:txBody>
      </p:sp>
      <p:sp>
        <p:nvSpPr>
          <p:cNvPr id="6" name="TextBox 5">
            <a:hlinkClick r:id="rId4" action="ppaction://hlinksldjump"/>
            <a:extLst>
              <a:ext uri="{FF2B5EF4-FFF2-40B4-BE49-F238E27FC236}">
                <a16:creationId xmlns:a16="http://schemas.microsoft.com/office/drawing/2014/main" id="{F2B830D4-B618-3D62-711D-FF1D35E88A9B}"/>
              </a:ext>
            </a:extLst>
          </p:cNvPr>
          <p:cNvSpPr txBox="1"/>
          <p:nvPr/>
        </p:nvSpPr>
        <p:spPr>
          <a:xfrm>
            <a:off x="862010" y="2149565"/>
            <a:ext cx="6081400" cy="369332"/>
          </a:xfrm>
          <a:prstGeom prst="rect">
            <a:avLst/>
          </a:prstGeom>
          <a:solidFill>
            <a:srgbClr val="229108"/>
          </a:solidFill>
          <a:scene3d>
            <a:camera prst="orthographicFront"/>
            <a:lightRig rig="threePt" dir="t"/>
          </a:scene3d>
          <a:sp3d>
            <a:bevelT/>
          </a:sp3d>
        </p:spPr>
        <p:txBody>
          <a:bodyPr wrap="square" rtlCol="0">
            <a:spAutoFit/>
          </a:bodyPr>
          <a:lstStyle/>
          <a:p>
            <a:r>
              <a:rPr lang="en-US" dirty="0">
                <a:solidFill>
                  <a:schemeClr val="bg1"/>
                </a:solidFill>
                <a:latin typeface="Century Gothic" panose="020B0502020202020204" pitchFamily="34" charset="0"/>
              </a:rPr>
              <a:t>3. QMS MODEL</a:t>
            </a:r>
          </a:p>
        </p:txBody>
      </p:sp>
      <p:sp>
        <p:nvSpPr>
          <p:cNvPr id="7" name="TextBox 6">
            <a:extLst>
              <a:ext uri="{FF2B5EF4-FFF2-40B4-BE49-F238E27FC236}">
                <a16:creationId xmlns:a16="http://schemas.microsoft.com/office/drawing/2014/main" id="{5980B963-6427-2D34-4C8B-820FCB208BA5}"/>
              </a:ext>
            </a:extLst>
          </p:cNvPr>
          <p:cNvSpPr txBox="1"/>
          <p:nvPr/>
        </p:nvSpPr>
        <p:spPr>
          <a:xfrm>
            <a:off x="2130251" y="438665"/>
            <a:ext cx="2622620" cy="369332"/>
          </a:xfrm>
          <a:prstGeom prst="rect">
            <a:avLst/>
          </a:prstGeom>
          <a:noFill/>
        </p:spPr>
        <p:txBody>
          <a:bodyPr wrap="square" rtlCol="0">
            <a:spAutoFit/>
          </a:bodyPr>
          <a:lstStyle/>
          <a:p>
            <a:r>
              <a:rPr lang="en-US" dirty="0">
                <a:latin typeface="Century Gothic" panose="020B0502020202020204" pitchFamily="34" charset="0"/>
              </a:rPr>
              <a:t>TABLE OF CONTENTS</a:t>
            </a:r>
          </a:p>
        </p:txBody>
      </p:sp>
    </p:spTree>
    <p:extLst>
      <p:ext uri="{BB962C8B-B14F-4D97-AF65-F5344CB8AC3E}">
        <p14:creationId xmlns:p14="http://schemas.microsoft.com/office/powerpoint/2010/main" val="3446770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3E0B4C-A773-18E9-B89E-8D250D51CE4A}"/>
              </a:ext>
            </a:extLst>
          </p:cNvPr>
          <p:cNvSpPr txBox="1"/>
          <p:nvPr/>
        </p:nvSpPr>
        <p:spPr>
          <a:xfrm>
            <a:off x="10038303" y="-49428"/>
            <a:ext cx="2153697" cy="338554"/>
          </a:xfrm>
          <a:prstGeom prst="rect">
            <a:avLst/>
          </a:prstGeom>
          <a:noFill/>
        </p:spPr>
        <p:txBody>
          <a:bodyPr wrap="square" rtlCol="0">
            <a:spAutoFit/>
          </a:bodyPr>
          <a:lstStyle/>
          <a:p>
            <a:pPr algn="r"/>
            <a:r>
              <a:rPr lang="en-US" sz="1600" dirty="0">
                <a:solidFill>
                  <a:schemeClr val="bg1"/>
                </a:solidFill>
                <a:latin typeface="Century Gothic" panose="020B0502020202020204" pitchFamily="34" charset="0"/>
              </a:rPr>
              <a:t>QUALITY MANUAL</a:t>
            </a:r>
          </a:p>
        </p:txBody>
      </p:sp>
      <p:sp>
        <p:nvSpPr>
          <p:cNvPr id="6" name="TextBox 5">
            <a:extLst>
              <a:ext uri="{FF2B5EF4-FFF2-40B4-BE49-F238E27FC236}">
                <a16:creationId xmlns:a16="http://schemas.microsoft.com/office/drawing/2014/main" id="{1F9C4AAF-F79B-0EFA-A1D0-19FE2520B26A}"/>
              </a:ext>
            </a:extLst>
          </p:cNvPr>
          <p:cNvSpPr txBox="1"/>
          <p:nvPr/>
        </p:nvSpPr>
        <p:spPr>
          <a:xfrm>
            <a:off x="0" y="65291"/>
            <a:ext cx="9305841" cy="400110"/>
          </a:xfrm>
          <a:prstGeom prst="rect">
            <a:avLst/>
          </a:prstGeom>
          <a:noFill/>
        </p:spPr>
        <p:txBody>
          <a:bodyPr wrap="square" rtlCol="0">
            <a:spAutoFit/>
          </a:bodyPr>
          <a:lstStyle/>
          <a:p>
            <a:r>
              <a:rPr lang="en-US" sz="2000" dirty="0">
                <a:latin typeface="Century Gothic" panose="020B0502020202020204" pitchFamily="34" charset="0"/>
              </a:rPr>
              <a:t>INTRODUCTION</a:t>
            </a:r>
          </a:p>
        </p:txBody>
      </p:sp>
      <p:sp>
        <p:nvSpPr>
          <p:cNvPr id="11" name="TextBox 10">
            <a:extLst>
              <a:ext uri="{FF2B5EF4-FFF2-40B4-BE49-F238E27FC236}">
                <a16:creationId xmlns:a16="http://schemas.microsoft.com/office/drawing/2014/main" id="{841CFCA6-0089-B759-257F-C98A21456CEF}"/>
              </a:ext>
            </a:extLst>
          </p:cNvPr>
          <p:cNvSpPr txBox="1"/>
          <p:nvPr/>
        </p:nvSpPr>
        <p:spPr>
          <a:xfrm>
            <a:off x="132304" y="583913"/>
            <a:ext cx="11706329" cy="5562100"/>
          </a:xfrm>
          <a:prstGeom prst="rect">
            <a:avLst/>
          </a:prstGeom>
          <a:noFill/>
        </p:spPr>
        <p:txBody>
          <a:bodyPr wrap="square">
            <a:spAutoFit/>
          </a:bodyPr>
          <a:lstStyle/>
          <a:p>
            <a:pPr marL="457200" algn="just">
              <a:lnSpc>
                <a:spcPct val="150000"/>
              </a:lnSpc>
            </a:pPr>
            <a:r>
              <a:rPr lang="en-PH" sz="2400" dirty="0">
                <a:effectLst/>
                <a:latin typeface="Century Gothic" panose="020B0502020202020204" pitchFamily="34" charset="0"/>
                <a:ea typeface="Times New Roman" panose="02020603050405020304" pitchFamily="18" charset="0"/>
              </a:rPr>
              <a:t>	At Zamboanga City Medical Center, we know that quality management in patient service, training and research is an important step towards International Standard Organization (ISO) certification. We understand the road to realizing our dream of achieving a true quality management system for ZCMC is still long and laborious but given the commitment of the staff, the generous support of the top management and guidance of our consultant we will get there.</a:t>
            </a:r>
          </a:p>
          <a:p>
            <a:pPr marL="457200" algn="just">
              <a:lnSpc>
                <a:spcPct val="150000"/>
              </a:lnSpc>
            </a:pPr>
            <a:r>
              <a:rPr lang="en-PH" sz="2400" dirty="0">
                <a:latin typeface="Century Gothic" panose="020B0502020202020204" pitchFamily="34" charset="0"/>
                <a:ea typeface="Times New Roman" panose="02020603050405020304" pitchFamily="18" charset="0"/>
              </a:rPr>
              <a:t>	</a:t>
            </a:r>
            <a:r>
              <a:rPr lang="en-PH" sz="2400" dirty="0">
                <a:effectLst/>
                <a:latin typeface="Century Gothic" panose="020B0502020202020204" pitchFamily="34" charset="0"/>
                <a:ea typeface="Times New Roman" panose="02020603050405020304" pitchFamily="18" charset="0"/>
              </a:rPr>
              <a:t>The Quality Management System (QMS) Manual specifies ISO 9001:2015 standards that ZCMC uses to address customer satisfaction, to satisfy customer and applicable requirements.</a:t>
            </a:r>
          </a:p>
        </p:txBody>
      </p:sp>
      <p:sp>
        <p:nvSpPr>
          <p:cNvPr id="12" name="TextBox 11">
            <a:hlinkClick r:id="rId2" action="ppaction://hlinksldjump"/>
            <a:extLst>
              <a:ext uri="{FF2B5EF4-FFF2-40B4-BE49-F238E27FC236}">
                <a16:creationId xmlns:a16="http://schemas.microsoft.com/office/drawing/2014/main" id="{01CCDF47-0D1A-6B3D-12F4-724DC591DF36}"/>
              </a:ext>
            </a:extLst>
          </p:cNvPr>
          <p:cNvSpPr txBox="1"/>
          <p:nvPr/>
        </p:nvSpPr>
        <p:spPr>
          <a:xfrm>
            <a:off x="6539349" y="6638820"/>
            <a:ext cx="1670153" cy="307777"/>
          </a:xfrm>
          <a:prstGeom prst="rect">
            <a:avLst/>
          </a:prstGeom>
          <a:noFill/>
        </p:spPr>
        <p:txBody>
          <a:bodyPr wrap="square" rtlCol="0">
            <a:spAutoFit/>
          </a:bodyPr>
          <a:lstStyle/>
          <a:p>
            <a:r>
              <a:rPr lang="en-US" sz="1400" dirty="0">
                <a:solidFill>
                  <a:schemeClr val="bg1"/>
                </a:solidFill>
                <a:latin typeface="Century Gothic" panose="020B0502020202020204" pitchFamily="34" charset="0"/>
              </a:rPr>
              <a:t>Main Menu</a:t>
            </a:r>
          </a:p>
        </p:txBody>
      </p:sp>
    </p:spTree>
    <p:extLst>
      <p:ext uri="{BB962C8B-B14F-4D97-AF65-F5344CB8AC3E}">
        <p14:creationId xmlns:p14="http://schemas.microsoft.com/office/powerpoint/2010/main" val="675291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3E0B4C-A773-18E9-B89E-8D250D51CE4A}"/>
              </a:ext>
            </a:extLst>
          </p:cNvPr>
          <p:cNvSpPr txBox="1"/>
          <p:nvPr/>
        </p:nvSpPr>
        <p:spPr>
          <a:xfrm>
            <a:off x="10038303" y="-49428"/>
            <a:ext cx="2153697" cy="338554"/>
          </a:xfrm>
          <a:prstGeom prst="rect">
            <a:avLst/>
          </a:prstGeom>
          <a:noFill/>
        </p:spPr>
        <p:txBody>
          <a:bodyPr wrap="square" rtlCol="0">
            <a:spAutoFit/>
          </a:bodyPr>
          <a:lstStyle/>
          <a:p>
            <a:pPr algn="r"/>
            <a:r>
              <a:rPr lang="en-US" sz="1600" dirty="0">
                <a:solidFill>
                  <a:schemeClr val="bg1"/>
                </a:solidFill>
                <a:latin typeface="Century Gothic" panose="020B0502020202020204" pitchFamily="34" charset="0"/>
              </a:rPr>
              <a:t>QUALITY MANUAL</a:t>
            </a:r>
          </a:p>
        </p:txBody>
      </p:sp>
      <p:sp>
        <p:nvSpPr>
          <p:cNvPr id="6" name="TextBox 5">
            <a:extLst>
              <a:ext uri="{FF2B5EF4-FFF2-40B4-BE49-F238E27FC236}">
                <a16:creationId xmlns:a16="http://schemas.microsoft.com/office/drawing/2014/main" id="{1F9C4AAF-F79B-0EFA-A1D0-19FE2520B26A}"/>
              </a:ext>
            </a:extLst>
          </p:cNvPr>
          <p:cNvSpPr txBox="1"/>
          <p:nvPr/>
        </p:nvSpPr>
        <p:spPr>
          <a:xfrm>
            <a:off x="0" y="65291"/>
            <a:ext cx="9305841" cy="400110"/>
          </a:xfrm>
          <a:prstGeom prst="rect">
            <a:avLst/>
          </a:prstGeom>
          <a:noFill/>
        </p:spPr>
        <p:txBody>
          <a:bodyPr wrap="square" rtlCol="0">
            <a:spAutoFit/>
          </a:bodyPr>
          <a:lstStyle/>
          <a:p>
            <a:r>
              <a:rPr lang="en-US" sz="2000" dirty="0">
                <a:latin typeface="Century Gothic" panose="020B0502020202020204" pitchFamily="34" charset="0"/>
              </a:rPr>
              <a:t>1.2 SCOPE OF THE QUALITY MANAGEMENT SYSTEM</a:t>
            </a:r>
          </a:p>
        </p:txBody>
      </p:sp>
      <p:sp>
        <p:nvSpPr>
          <p:cNvPr id="11" name="TextBox 10">
            <a:extLst>
              <a:ext uri="{FF2B5EF4-FFF2-40B4-BE49-F238E27FC236}">
                <a16:creationId xmlns:a16="http://schemas.microsoft.com/office/drawing/2014/main" id="{841CFCA6-0089-B759-257F-C98A21456CEF}"/>
              </a:ext>
            </a:extLst>
          </p:cNvPr>
          <p:cNvSpPr txBox="1"/>
          <p:nvPr/>
        </p:nvSpPr>
        <p:spPr>
          <a:xfrm>
            <a:off x="0" y="975798"/>
            <a:ext cx="11706329" cy="4524315"/>
          </a:xfrm>
          <a:prstGeom prst="rect">
            <a:avLst/>
          </a:prstGeom>
          <a:noFill/>
        </p:spPr>
        <p:txBody>
          <a:bodyPr wrap="square">
            <a:spAutoFit/>
          </a:bodyPr>
          <a:lstStyle/>
          <a:p>
            <a:pPr marL="914400" algn="just"/>
            <a:r>
              <a:rPr lang="en-PH" sz="2400" dirty="0">
                <a:effectLst/>
                <a:latin typeface="Century Gothic" panose="020B0502020202020204" pitchFamily="34" charset="0"/>
                <a:ea typeface="Times New Roman" panose="02020603050405020304" pitchFamily="18" charset="0"/>
              </a:rPr>
              <a:t>This QMS Manual specifies requirements for a quality management system of Intervention, Nursing Service Division in clinical areas, Nutrition and Dietetics, Pharmacy, Radiology, Laboratory, Rehabilitation, Central Supply &amp; Sterilization (CSS), Medical Social Service (MSS), Hospital Operations and Patients Support Service (HOPSS), Finance Division, and Professional Education Training and Research Office (PET-RO) without applicability of design and development, clause 8.3.ZCMC on its provision applies from rendering Medical and Surgical </a:t>
            </a:r>
          </a:p>
          <a:p>
            <a:pPr marL="914400" algn="just"/>
            <a:r>
              <a:rPr lang="en-PH" sz="2400" dirty="0">
                <a:effectLst/>
                <a:latin typeface="Century Gothic" panose="020B0502020202020204" pitchFamily="34" charset="0"/>
                <a:ea typeface="Times New Roman" panose="02020603050405020304" pitchFamily="18" charset="0"/>
              </a:rPr>
              <a:t> </a:t>
            </a:r>
          </a:p>
          <a:p>
            <a:pPr marL="914400" algn="just"/>
            <a:r>
              <a:rPr lang="en-PH" sz="2400" dirty="0">
                <a:effectLst/>
                <a:latin typeface="Century Gothic" panose="020B0502020202020204" pitchFamily="34" charset="0"/>
                <a:ea typeface="Times New Roman" panose="02020603050405020304" pitchFamily="18" charset="0"/>
              </a:rPr>
              <a:t>This also covers the identified internal and external issues including the needs and expectations of relevant interested parties. Refer to section clause 4.3 context of this manual.</a:t>
            </a:r>
          </a:p>
        </p:txBody>
      </p:sp>
      <p:sp>
        <p:nvSpPr>
          <p:cNvPr id="2" name="TextBox 1">
            <a:hlinkClick r:id="rId2" action="ppaction://hlinksldjump"/>
            <a:extLst>
              <a:ext uri="{FF2B5EF4-FFF2-40B4-BE49-F238E27FC236}">
                <a16:creationId xmlns:a16="http://schemas.microsoft.com/office/drawing/2014/main" id="{168CF45E-FAED-74F4-2716-E57E2FC94DEF}"/>
              </a:ext>
            </a:extLst>
          </p:cNvPr>
          <p:cNvSpPr txBox="1"/>
          <p:nvPr/>
        </p:nvSpPr>
        <p:spPr>
          <a:xfrm>
            <a:off x="6479060" y="6600569"/>
            <a:ext cx="1408896" cy="307777"/>
          </a:xfrm>
          <a:prstGeom prst="rect">
            <a:avLst/>
          </a:prstGeom>
          <a:noFill/>
        </p:spPr>
        <p:txBody>
          <a:bodyPr wrap="square" rtlCol="0">
            <a:spAutoFit/>
          </a:bodyPr>
          <a:lstStyle/>
          <a:p>
            <a:r>
              <a:rPr lang="en-US" sz="1400" dirty="0">
                <a:solidFill>
                  <a:schemeClr val="bg1"/>
                </a:solidFill>
                <a:latin typeface="Century Gothic" panose="020B0502020202020204" pitchFamily="34" charset="0"/>
              </a:rPr>
              <a:t>Main Menu</a:t>
            </a:r>
          </a:p>
        </p:txBody>
      </p:sp>
    </p:spTree>
    <p:extLst>
      <p:ext uri="{BB962C8B-B14F-4D97-AF65-F5344CB8AC3E}">
        <p14:creationId xmlns:p14="http://schemas.microsoft.com/office/powerpoint/2010/main" val="380602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3E0B4C-A773-18E9-B89E-8D250D51CE4A}"/>
              </a:ext>
            </a:extLst>
          </p:cNvPr>
          <p:cNvSpPr txBox="1"/>
          <p:nvPr/>
        </p:nvSpPr>
        <p:spPr>
          <a:xfrm>
            <a:off x="10038303" y="-49428"/>
            <a:ext cx="2153697" cy="338554"/>
          </a:xfrm>
          <a:prstGeom prst="rect">
            <a:avLst/>
          </a:prstGeom>
          <a:noFill/>
        </p:spPr>
        <p:txBody>
          <a:bodyPr wrap="square" rtlCol="0">
            <a:spAutoFit/>
          </a:bodyPr>
          <a:lstStyle/>
          <a:p>
            <a:pPr algn="r"/>
            <a:r>
              <a:rPr lang="en-US" sz="1600" dirty="0">
                <a:solidFill>
                  <a:schemeClr val="bg1"/>
                </a:solidFill>
                <a:latin typeface="Century Gothic" panose="020B0502020202020204" pitchFamily="34" charset="0"/>
              </a:rPr>
              <a:t>QUALITY MANUAL</a:t>
            </a:r>
          </a:p>
        </p:txBody>
      </p:sp>
      <p:sp>
        <p:nvSpPr>
          <p:cNvPr id="6" name="TextBox 5">
            <a:extLst>
              <a:ext uri="{FF2B5EF4-FFF2-40B4-BE49-F238E27FC236}">
                <a16:creationId xmlns:a16="http://schemas.microsoft.com/office/drawing/2014/main" id="{1F9C4AAF-F79B-0EFA-A1D0-19FE2520B26A}"/>
              </a:ext>
            </a:extLst>
          </p:cNvPr>
          <p:cNvSpPr txBox="1"/>
          <p:nvPr/>
        </p:nvSpPr>
        <p:spPr>
          <a:xfrm>
            <a:off x="0" y="65291"/>
            <a:ext cx="9305841" cy="400110"/>
          </a:xfrm>
          <a:prstGeom prst="rect">
            <a:avLst/>
          </a:prstGeom>
          <a:noFill/>
        </p:spPr>
        <p:txBody>
          <a:bodyPr wrap="square" rtlCol="0">
            <a:spAutoFit/>
          </a:bodyPr>
          <a:lstStyle/>
          <a:p>
            <a:r>
              <a:rPr lang="en-US" sz="2000" dirty="0">
                <a:latin typeface="Century Gothic" panose="020B0502020202020204" pitchFamily="34" charset="0"/>
              </a:rPr>
              <a:t>1.3 OBJECTIVES OF THE QMS MANUAL</a:t>
            </a:r>
          </a:p>
        </p:txBody>
      </p:sp>
      <p:sp>
        <p:nvSpPr>
          <p:cNvPr id="11" name="TextBox 10">
            <a:extLst>
              <a:ext uri="{FF2B5EF4-FFF2-40B4-BE49-F238E27FC236}">
                <a16:creationId xmlns:a16="http://schemas.microsoft.com/office/drawing/2014/main" id="{841CFCA6-0089-B759-257F-C98A21456CEF}"/>
              </a:ext>
            </a:extLst>
          </p:cNvPr>
          <p:cNvSpPr txBox="1"/>
          <p:nvPr/>
        </p:nvSpPr>
        <p:spPr>
          <a:xfrm>
            <a:off x="0" y="975798"/>
            <a:ext cx="11706329" cy="2246769"/>
          </a:xfrm>
          <a:prstGeom prst="rect">
            <a:avLst/>
          </a:prstGeom>
          <a:noFill/>
        </p:spPr>
        <p:txBody>
          <a:bodyPr wrap="square">
            <a:spAutoFit/>
          </a:bodyPr>
          <a:lstStyle/>
          <a:p>
            <a:pPr marL="914400" algn="just"/>
            <a:r>
              <a:rPr lang="en-PH" sz="2800" dirty="0">
                <a:effectLst/>
                <a:latin typeface="Century Gothic" panose="020B0502020202020204" pitchFamily="34" charset="0"/>
                <a:ea typeface="Times New Roman" panose="02020603050405020304" pitchFamily="18" charset="0"/>
              </a:rPr>
              <a:t>This QMS manual serves as a guide and reference for all employees, and to provide a common understanding of the various medical center policies and procedures in the effective implementation and continual improvement of the quality management system established.</a:t>
            </a:r>
            <a:endParaRPr lang="en-PH" sz="2000" dirty="0">
              <a:effectLst/>
              <a:latin typeface="Century Gothic" panose="020B0502020202020204" pitchFamily="34" charset="0"/>
              <a:ea typeface="Times New Roman" panose="02020603050405020304" pitchFamily="18" charset="0"/>
            </a:endParaRPr>
          </a:p>
        </p:txBody>
      </p:sp>
      <p:sp>
        <p:nvSpPr>
          <p:cNvPr id="3" name="TextBox 2">
            <a:hlinkClick r:id="rId2" action="ppaction://hlinksldjump"/>
            <a:extLst>
              <a:ext uri="{FF2B5EF4-FFF2-40B4-BE49-F238E27FC236}">
                <a16:creationId xmlns:a16="http://schemas.microsoft.com/office/drawing/2014/main" id="{C3212386-7A87-D6C9-9ABA-EFBF3E05C427}"/>
              </a:ext>
            </a:extLst>
          </p:cNvPr>
          <p:cNvSpPr txBox="1"/>
          <p:nvPr/>
        </p:nvSpPr>
        <p:spPr>
          <a:xfrm>
            <a:off x="6388626" y="6605716"/>
            <a:ext cx="1479234" cy="307777"/>
          </a:xfrm>
          <a:prstGeom prst="rect">
            <a:avLst/>
          </a:prstGeom>
          <a:noFill/>
        </p:spPr>
        <p:txBody>
          <a:bodyPr wrap="square" rtlCol="0">
            <a:spAutoFit/>
          </a:bodyPr>
          <a:lstStyle/>
          <a:p>
            <a:r>
              <a:rPr lang="en-US" sz="1400" dirty="0">
                <a:solidFill>
                  <a:schemeClr val="bg1"/>
                </a:solidFill>
                <a:latin typeface="Century Gothic" panose="020B0502020202020204" pitchFamily="34" charset="0"/>
              </a:rPr>
              <a:t>Main Menu</a:t>
            </a:r>
          </a:p>
        </p:txBody>
      </p:sp>
    </p:spTree>
    <p:extLst>
      <p:ext uri="{BB962C8B-B14F-4D97-AF65-F5344CB8AC3E}">
        <p14:creationId xmlns:p14="http://schemas.microsoft.com/office/powerpoint/2010/main" val="3991943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EFBD6D-8FF8-13FA-FF55-2F58DAE4FAA5}"/>
              </a:ext>
            </a:extLst>
          </p:cNvPr>
          <p:cNvSpPr txBox="1"/>
          <p:nvPr/>
        </p:nvSpPr>
        <p:spPr>
          <a:xfrm>
            <a:off x="11301487" y="6621106"/>
            <a:ext cx="890513" cy="276999"/>
          </a:xfrm>
          <a:prstGeom prst="rect">
            <a:avLst/>
          </a:prstGeom>
          <a:noFill/>
        </p:spPr>
        <p:txBody>
          <a:bodyPr wrap="square" rtlCol="0">
            <a:spAutoFit/>
          </a:bodyPr>
          <a:lstStyle/>
          <a:p>
            <a:pPr algn="r"/>
            <a:r>
              <a:rPr lang="en-US" sz="1200" dirty="0">
                <a:solidFill>
                  <a:schemeClr val="bg1"/>
                </a:solidFill>
              </a:rPr>
              <a:t>Page </a:t>
            </a:r>
            <a:fld id="{DE9CC844-4EA2-6447-A79F-1E69FB039E32}" type="slidenum">
              <a:rPr lang="en-US" sz="1200" smtClean="0">
                <a:solidFill>
                  <a:schemeClr val="bg1"/>
                </a:solidFill>
              </a:rPr>
              <a:pPr algn="r"/>
              <a:t>6</a:t>
            </a:fld>
            <a:endParaRPr lang="en-US" sz="1200" dirty="0">
              <a:solidFill>
                <a:schemeClr val="bg1"/>
              </a:solidFill>
            </a:endParaRPr>
          </a:p>
        </p:txBody>
      </p:sp>
      <p:sp>
        <p:nvSpPr>
          <p:cNvPr id="5" name="TextBox 4">
            <a:extLst>
              <a:ext uri="{FF2B5EF4-FFF2-40B4-BE49-F238E27FC236}">
                <a16:creationId xmlns:a16="http://schemas.microsoft.com/office/drawing/2014/main" id="{1F3E0B4C-A773-18E9-B89E-8D250D51CE4A}"/>
              </a:ext>
            </a:extLst>
          </p:cNvPr>
          <p:cNvSpPr txBox="1"/>
          <p:nvPr/>
        </p:nvSpPr>
        <p:spPr>
          <a:xfrm>
            <a:off x="10038303" y="-49428"/>
            <a:ext cx="2153697" cy="338554"/>
          </a:xfrm>
          <a:prstGeom prst="rect">
            <a:avLst/>
          </a:prstGeom>
          <a:noFill/>
        </p:spPr>
        <p:txBody>
          <a:bodyPr wrap="square" rtlCol="0">
            <a:spAutoFit/>
          </a:bodyPr>
          <a:lstStyle/>
          <a:p>
            <a:pPr algn="r"/>
            <a:r>
              <a:rPr lang="en-US" sz="1600" dirty="0">
                <a:solidFill>
                  <a:schemeClr val="bg1"/>
                </a:solidFill>
                <a:latin typeface="Century Gothic" panose="020B0502020202020204" pitchFamily="34" charset="0"/>
              </a:rPr>
              <a:t>QUALITY MANUAL</a:t>
            </a:r>
          </a:p>
        </p:txBody>
      </p:sp>
      <p:sp>
        <p:nvSpPr>
          <p:cNvPr id="6" name="TextBox 5">
            <a:extLst>
              <a:ext uri="{FF2B5EF4-FFF2-40B4-BE49-F238E27FC236}">
                <a16:creationId xmlns:a16="http://schemas.microsoft.com/office/drawing/2014/main" id="{1F9C4AAF-F79B-0EFA-A1D0-19FE2520B26A}"/>
              </a:ext>
            </a:extLst>
          </p:cNvPr>
          <p:cNvSpPr txBox="1"/>
          <p:nvPr/>
        </p:nvSpPr>
        <p:spPr>
          <a:xfrm>
            <a:off x="0" y="65291"/>
            <a:ext cx="9305841" cy="400110"/>
          </a:xfrm>
          <a:prstGeom prst="rect">
            <a:avLst/>
          </a:prstGeom>
          <a:noFill/>
        </p:spPr>
        <p:txBody>
          <a:bodyPr wrap="square" rtlCol="0">
            <a:spAutoFit/>
          </a:bodyPr>
          <a:lstStyle/>
          <a:p>
            <a:r>
              <a:rPr lang="en-US" sz="2000" dirty="0">
                <a:latin typeface="Century Gothic" panose="020B0502020202020204" pitchFamily="34" charset="0"/>
              </a:rPr>
              <a:t>2.1 MEDICAL CENTER BACKGROUND</a:t>
            </a:r>
          </a:p>
        </p:txBody>
      </p:sp>
      <p:sp>
        <p:nvSpPr>
          <p:cNvPr id="11" name="TextBox 10">
            <a:extLst>
              <a:ext uri="{FF2B5EF4-FFF2-40B4-BE49-F238E27FC236}">
                <a16:creationId xmlns:a16="http://schemas.microsoft.com/office/drawing/2014/main" id="{841CFCA6-0089-B759-257F-C98A21456CEF}"/>
              </a:ext>
            </a:extLst>
          </p:cNvPr>
          <p:cNvSpPr txBox="1"/>
          <p:nvPr/>
        </p:nvSpPr>
        <p:spPr>
          <a:xfrm>
            <a:off x="0" y="823626"/>
            <a:ext cx="11706329" cy="5262979"/>
          </a:xfrm>
          <a:prstGeom prst="rect">
            <a:avLst/>
          </a:prstGeom>
          <a:noFill/>
        </p:spPr>
        <p:txBody>
          <a:bodyPr wrap="square">
            <a:spAutoFit/>
          </a:bodyPr>
          <a:lstStyle/>
          <a:p>
            <a:pPr marL="457200" algn="just"/>
            <a:r>
              <a:rPr lang="en-PH" sz="2400" dirty="0">
                <a:effectLst/>
                <a:latin typeface="Century Gothic" panose="020B0502020202020204" pitchFamily="34" charset="0"/>
                <a:ea typeface="Times New Roman" panose="02020603050405020304" pitchFamily="18" charset="0"/>
              </a:rPr>
              <a:t>The Zamboanga City Medical Center (ZCMC) was first established by the City’s Civil Government in 1918. Known before as Zamboanga General Hospital, the original structure included two Pavilions and the services limited to health education and medical treatment for contagious diseases. Thirteen years later a number of pavilions were constructed including the X-Ray and Laboratory Departments. The obstetrical Department at the same time was already recognized as a Special Unit.</a:t>
            </a:r>
          </a:p>
          <a:p>
            <a:pPr marL="457200" algn="just"/>
            <a:r>
              <a:rPr lang="en-PH" sz="2400" dirty="0">
                <a:effectLst/>
                <a:latin typeface="Century Gothic" panose="020B0502020202020204" pitchFamily="34" charset="0"/>
                <a:ea typeface="Times New Roman" panose="02020603050405020304" pitchFamily="18" charset="0"/>
              </a:rPr>
              <a:t> </a:t>
            </a:r>
          </a:p>
          <a:p>
            <a:pPr marL="457200" indent="457200" algn="just"/>
            <a:r>
              <a:rPr lang="en-PH" sz="2400" dirty="0">
                <a:effectLst/>
                <a:latin typeface="Century Gothic" panose="020B0502020202020204" pitchFamily="34" charset="0"/>
                <a:ea typeface="Times New Roman" panose="02020603050405020304" pitchFamily="18" charset="0"/>
              </a:rPr>
              <a:t>The operations of the hospital were disrupted when Japanese Imperial Forces occupied Zamboanga City in 1942. It was then that the hospital was converted into a military headquarters and its health services transferred to another mission hospital –The Brent Hospital- which provided medical and health services to civilian and military personnel.</a:t>
            </a:r>
          </a:p>
          <a:p>
            <a:pPr marL="457200" algn="just"/>
            <a:r>
              <a:rPr lang="en-PH" sz="2400" dirty="0">
                <a:effectLst/>
                <a:latin typeface="Century Gothic" panose="020B0502020202020204" pitchFamily="34" charset="0"/>
                <a:ea typeface="Times New Roman" panose="02020603050405020304" pitchFamily="18" charset="0"/>
              </a:rPr>
              <a:t> </a:t>
            </a:r>
          </a:p>
        </p:txBody>
      </p:sp>
      <p:sp>
        <p:nvSpPr>
          <p:cNvPr id="2" name="TextBox 1">
            <a:hlinkClick r:id="rId2" action="ppaction://hlinksldjump"/>
            <a:extLst>
              <a:ext uri="{FF2B5EF4-FFF2-40B4-BE49-F238E27FC236}">
                <a16:creationId xmlns:a16="http://schemas.microsoft.com/office/drawing/2014/main" id="{0507A962-95A1-325E-4562-C950FD4EF495}"/>
              </a:ext>
            </a:extLst>
          </p:cNvPr>
          <p:cNvSpPr txBox="1"/>
          <p:nvPr/>
        </p:nvSpPr>
        <p:spPr>
          <a:xfrm>
            <a:off x="6479060" y="6600569"/>
            <a:ext cx="1459138" cy="307777"/>
          </a:xfrm>
          <a:prstGeom prst="rect">
            <a:avLst/>
          </a:prstGeom>
          <a:noFill/>
        </p:spPr>
        <p:txBody>
          <a:bodyPr wrap="square" rtlCol="0">
            <a:spAutoFit/>
          </a:bodyPr>
          <a:lstStyle/>
          <a:p>
            <a:r>
              <a:rPr lang="en-US" sz="1400" dirty="0">
                <a:solidFill>
                  <a:schemeClr val="bg1"/>
                </a:solidFill>
                <a:latin typeface="Century Gothic" panose="020B0502020202020204" pitchFamily="34" charset="0"/>
              </a:rPr>
              <a:t>Main Menu</a:t>
            </a:r>
          </a:p>
        </p:txBody>
      </p:sp>
    </p:spTree>
    <p:extLst>
      <p:ext uri="{BB962C8B-B14F-4D97-AF65-F5344CB8AC3E}">
        <p14:creationId xmlns:p14="http://schemas.microsoft.com/office/powerpoint/2010/main" val="307790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3E0B4C-A773-18E9-B89E-8D250D51CE4A}"/>
              </a:ext>
            </a:extLst>
          </p:cNvPr>
          <p:cNvSpPr txBox="1"/>
          <p:nvPr/>
        </p:nvSpPr>
        <p:spPr>
          <a:xfrm>
            <a:off x="10038303" y="-49428"/>
            <a:ext cx="2153697" cy="338554"/>
          </a:xfrm>
          <a:prstGeom prst="rect">
            <a:avLst/>
          </a:prstGeom>
          <a:noFill/>
        </p:spPr>
        <p:txBody>
          <a:bodyPr wrap="square" rtlCol="0">
            <a:spAutoFit/>
          </a:bodyPr>
          <a:lstStyle/>
          <a:p>
            <a:pPr algn="r"/>
            <a:r>
              <a:rPr lang="en-US" sz="1600" dirty="0">
                <a:solidFill>
                  <a:schemeClr val="bg1"/>
                </a:solidFill>
                <a:latin typeface="Century Gothic" panose="020B0502020202020204" pitchFamily="34" charset="0"/>
              </a:rPr>
              <a:t>QUALITY MANUAL</a:t>
            </a:r>
          </a:p>
        </p:txBody>
      </p:sp>
      <p:sp>
        <p:nvSpPr>
          <p:cNvPr id="6" name="TextBox 5">
            <a:extLst>
              <a:ext uri="{FF2B5EF4-FFF2-40B4-BE49-F238E27FC236}">
                <a16:creationId xmlns:a16="http://schemas.microsoft.com/office/drawing/2014/main" id="{1F9C4AAF-F79B-0EFA-A1D0-19FE2520B26A}"/>
              </a:ext>
            </a:extLst>
          </p:cNvPr>
          <p:cNvSpPr txBox="1"/>
          <p:nvPr/>
        </p:nvSpPr>
        <p:spPr>
          <a:xfrm>
            <a:off x="0" y="65291"/>
            <a:ext cx="9305841" cy="400110"/>
          </a:xfrm>
          <a:prstGeom prst="rect">
            <a:avLst/>
          </a:prstGeom>
          <a:noFill/>
        </p:spPr>
        <p:txBody>
          <a:bodyPr wrap="square" rtlCol="0">
            <a:spAutoFit/>
          </a:bodyPr>
          <a:lstStyle/>
          <a:p>
            <a:r>
              <a:rPr lang="en-US" sz="2000" dirty="0">
                <a:latin typeface="Century Gothic" panose="020B0502020202020204" pitchFamily="34" charset="0"/>
              </a:rPr>
              <a:t>2.1 MEDICAL CENTER BACKGROUND</a:t>
            </a:r>
          </a:p>
        </p:txBody>
      </p:sp>
      <p:sp>
        <p:nvSpPr>
          <p:cNvPr id="11" name="TextBox 10">
            <a:extLst>
              <a:ext uri="{FF2B5EF4-FFF2-40B4-BE49-F238E27FC236}">
                <a16:creationId xmlns:a16="http://schemas.microsoft.com/office/drawing/2014/main" id="{841CFCA6-0089-B759-257F-C98A21456CEF}"/>
              </a:ext>
            </a:extLst>
          </p:cNvPr>
          <p:cNvSpPr txBox="1"/>
          <p:nvPr/>
        </p:nvSpPr>
        <p:spPr>
          <a:xfrm>
            <a:off x="80387" y="725220"/>
            <a:ext cx="11706329" cy="5262979"/>
          </a:xfrm>
          <a:prstGeom prst="rect">
            <a:avLst/>
          </a:prstGeom>
          <a:noFill/>
        </p:spPr>
        <p:txBody>
          <a:bodyPr wrap="square">
            <a:spAutoFit/>
          </a:bodyPr>
          <a:lstStyle/>
          <a:p>
            <a:pPr marL="457200" indent="457200" algn="just"/>
            <a:r>
              <a:rPr lang="en-PH" sz="2800" dirty="0">
                <a:effectLst/>
                <a:latin typeface="Century Gothic" panose="020B0502020202020204" pitchFamily="34" charset="0"/>
                <a:ea typeface="Times New Roman" panose="02020603050405020304" pitchFamily="18" charset="0"/>
              </a:rPr>
              <a:t>Normal operations resumed after the end of World War II in 1945. The hospital was in ruin and the prospect of rehabilitation was dim as there were other immediate priorities. It was only through the coordinated efforts of the community and the local government that made possible the reconstruction of the hospital’s facilities, subsequently restoring the provision of medical services.</a:t>
            </a:r>
          </a:p>
          <a:p>
            <a:pPr marL="457200" indent="457200" algn="just"/>
            <a:r>
              <a:rPr lang="en-PH" sz="2800" dirty="0">
                <a:effectLst/>
                <a:latin typeface="Century Gothic" panose="020B0502020202020204" pitchFamily="34" charset="0"/>
                <a:ea typeface="Times New Roman" panose="02020603050405020304" pitchFamily="18" charset="0"/>
              </a:rPr>
              <a:t> </a:t>
            </a:r>
          </a:p>
          <a:p>
            <a:pPr marL="457200" indent="457200" algn="just"/>
            <a:r>
              <a:rPr lang="en-PH" sz="2800" dirty="0">
                <a:effectLst/>
                <a:latin typeface="Century Gothic" panose="020B0502020202020204" pitchFamily="34" charset="0"/>
                <a:ea typeface="Times New Roman" panose="02020603050405020304" pitchFamily="18" charset="0"/>
              </a:rPr>
              <a:t>It was in 1962 when the hospital was designated as a Training Center for Region VII, after which it was named Zamboanga Regional and Training Hospital after which it was designated as the Zamboanga Regional Hospital.</a:t>
            </a:r>
          </a:p>
        </p:txBody>
      </p:sp>
      <p:sp>
        <p:nvSpPr>
          <p:cNvPr id="2" name="TextBox 1">
            <a:hlinkClick r:id="rId2" action="ppaction://hlinksldjump"/>
            <a:extLst>
              <a:ext uri="{FF2B5EF4-FFF2-40B4-BE49-F238E27FC236}">
                <a16:creationId xmlns:a16="http://schemas.microsoft.com/office/drawing/2014/main" id="{2D2F9678-3A9F-2CB9-3C89-56F63766A94D}"/>
              </a:ext>
            </a:extLst>
          </p:cNvPr>
          <p:cNvSpPr txBox="1"/>
          <p:nvPr/>
        </p:nvSpPr>
        <p:spPr>
          <a:xfrm>
            <a:off x="6479060" y="6600569"/>
            <a:ext cx="1469186" cy="307777"/>
          </a:xfrm>
          <a:prstGeom prst="rect">
            <a:avLst/>
          </a:prstGeom>
          <a:noFill/>
        </p:spPr>
        <p:txBody>
          <a:bodyPr wrap="square" rtlCol="0">
            <a:spAutoFit/>
          </a:bodyPr>
          <a:lstStyle/>
          <a:p>
            <a:r>
              <a:rPr lang="en-US" sz="1400" dirty="0">
                <a:solidFill>
                  <a:schemeClr val="bg1"/>
                </a:solidFill>
                <a:latin typeface="Century Gothic" panose="020B0502020202020204" pitchFamily="34" charset="0"/>
              </a:rPr>
              <a:t>Main Menu</a:t>
            </a:r>
          </a:p>
        </p:txBody>
      </p:sp>
    </p:spTree>
    <p:extLst>
      <p:ext uri="{BB962C8B-B14F-4D97-AF65-F5344CB8AC3E}">
        <p14:creationId xmlns:p14="http://schemas.microsoft.com/office/powerpoint/2010/main" val="2535170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EFBD6D-8FF8-13FA-FF55-2F58DAE4FAA5}"/>
              </a:ext>
            </a:extLst>
          </p:cNvPr>
          <p:cNvSpPr txBox="1"/>
          <p:nvPr/>
        </p:nvSpPr>
        <p:spPr>
          <a:xfrm>
            <a:off x="11301487" y="6621106"/>
            <a:ext cx="890513" cy="276999"/>
          </a:xfrm>
          <a:prstGeom prst="rect">
            <a:avLst/>
          </a:prstGeom>
          <a:noFill/>
        </p:spPr>
        <p:txBody>
          <a:bodyPr wrap="square" rtlCol="0">
            <a:spAutoFit/>
          </a:bodyPr>
          <a:lstStyle/>
          <a:p>
            <a:pPr algn="r"/>
            <a:r>
              <a:rPr lang="en-US" sz="1200" dirty="0">
                <a:solidFill>
                  <a:schemeClr val="bg1"/>
                </a:solidFill>
                <a:latin typeface="Century Gothic" panose="020B0502020202020204" pitchFamily="34" charset="0"/>
              </a:rPr>
              <a:t>Page </a:t>
            </a:r>
            <a:fld id="{DE9CC844-4EA2-6447-A79F-1E69FB039E32}" type="slidenum">
              <a:rPr lang="en-US" sz="1200" smtClean="0">
                <a:solidFill>
                  <a:schemeClr val="bg1"/>
                </a:solidFill>
                <a:latin typeface="Century Gothic" panose="020B0502020202020204" pitchFamily="34" charset="0"/>
              </a:rPr>
              <a:pPr algn="r"/>
              <a:t>8</a:t>
            </a:fld>
            <a:endParaRPr lang="en-US" sz="12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1F3E0B4C-A773-18E9-B89E-8D250D51CE4A}"/>
              </a:ext>
            </a:extLst>
          </p:cNvPr>
          <p:cNvSpPr txBox="1"/>
          <p:nvPr/>
        </p:nvSpPr>
        <p:spPr>
          <a:xfrm>
            <a:off x="10038303" y="-49428"/>
            <a:ext cx="2153697" cy="338554"/>
          </a:xfrm>
          <a:prstGeom prst="rect">
            <a:avLst/>
          </a:prstGeom>
          <a:noFill/>
        </p:spPr>
        <p:txBody>
          <a:bodyPr wrap="square" rtlCol="0">
            <a:spAutoFit/>
          </a:bodyPr>
          <a:lstStyle/>
          <a:p>
            <a:pPr algn="r"/>
            <a:r>
              <a:rPr lang="en-US" sz="1600" dirty="0">
                <a:solidFill>
                  <a:schemeClr val="bg1"/>
                </a:solidFill>
                <a:latin typeface="Century Gothic" panose="020B0502020202020204" pitchFamily="34" charset="0"/>
              </a:rPr>
              <a:t>QUALITY MANUAL</a:t>
            </a:r>
          </a:p>
        </p:txBody>
      </p:sp>
      <p:sp>
        <p:nvSpPr>
          <p:cNvPr id="6" name="TextBox 5">
            <a:extLst>
              <a:ext uri="{FF2B5EF4-FFF2-40B4-BE49-F238E27FC236}">
                <a16:creationId xmlns:a16="http://schemas.microsoft.com/office/drawing/2014/main" id="{1F9C4AAF-F79B-0EFA-A1D0-19FE2520B26A}"/>
              </a:ext>
            </a:extLst>
          </p:cNvPr>
          <p:cNvSpPr txBox="1"/>
          <p:nvPr/>
        </p:nvSpPr>
        <p:spPr>
          <a:xfrm>
            <a:off x="0" y="65291"/>
            <a:ext cx="9305841" cy="400110"/>
          </a:xfrm>
          <a:prstGeom prst="rect">
            <a:avLst/>
          </a:prstGeom>
          <a:noFill/>
        </p:spPr>
        <p:txBody>
          <a:bodyPr wrap="square" rtlCol="0">
            <a:spAutoFit/>
          </a:bodyPr>
          <a:lstStyle/>
          <a:p>
            <a:r>
              <a:rPr lang="en-US" sz="2000" dirty="0">
                <a:latin typeface="Century Gothic" panose="020B0502020202020204" pitchFamily="34" charset="0"/>
              </a:rPr>
              <a:t>2.1 MEDICAL CENTER BACKGROUND</a:t>
            </a:r>
          </a:p>
        </p:txBody>
      </p:sp>
      <p:sp>
        <p:nvSpPr>
          <p:cNvPr id="11" name="TextBox 10">
            <a:extLst>
              <a:ext uri="{FF2B5EF4-FFF2-40B4-BE49-F238E27FC236}">
                <a16:creationId xmlns:a16="http://schemas.microsoft.com/office/drawing/2014/main" id="{841CFCA6-0089-B759-257F-C98A21456CEF}"/>
              </a:ext>
            </a:extLst>
          </p:cNvPr>
          <p:cNvSpPr txBox="1"/>
          <p:nvPr/>
        </p:nvSpPr>
        <p:spPr>
          <a:xfrm>
            <a:off x="140676" y="542166"/>
            <a:ext cx="11706329" cy="5847755"/>
          </a:xfrm>
          <a:prstGeom prst="rect">
            <a:avLst/>
          </a:prstGeom>
          <a:noFill/>
        </p:spPr>
        <p:txBody>
          <a:bodyPr wrap="square">
            <a:spAutoFit/>
          </a:bodyPr>
          <a:lstStyle/>
          <a:p>
            <a:pPr marL="457200" marR="9525" algn="just">
              <a:spcAft>
                <a:spcPts val="0"/>
              </a:spcAft>
            </a:pPr>
            <a:r>
              <a:rPr lang="en-US" sz="2200" dirty="0">
                <a:effectLst/>
                <a:latin typeface="Century Gothic" panose="020B0502020202020204" pitchFamily="34" charset="0"/>
                <a:ea typeface="Times New Roman" panose="02020603050405020304" pitchFamily="18" charset="0"/>
              </a:rPr>
              <a:t>On March 24, 1992 then President Corazon C. Aquino signed into law Republic Act No. 7272 converting the Zamboanga Regional Hospital into Zamboanga City Medical Center, which shall serve as the principal hospital facility of Region IX with a minimum bed capacity of two hundred fifty (250) under the jurisdiction of the DOH. </a:t>
            </a:r>
            <a:endParaRPr lang="en-PH" sz="2200" dirty="0">
              <a:effectLst/>
              <a:latin typeface="Century Gothic" panose="020B0502020202020204" pitchFamily="34" charset="0"/>
              <a:ea typeface="Times New Roman" panose="02020603050405020304" pitchFamily="18" charset="0"/>
            </a:endParaRPr>
          </a:p>
          <a:p>
            <a:pPr marL="457200" marR="9525" algn="just">
              <a:spcAft>
                <a:spcPts val="0"/>
              </a:spcAft>
            </a:pPr>
            <a:r>
              <a:rPr lang="en-US" sz="2200" dirty="0">
                <a:effectLst/>
                <a:latin typeface="Century Gothic" panose="020B0502020202020204" pitchFamily="34" charset="0"/>
                <a:ea typeface="Times New Roman" panose="02020603050405020304" pitchFamily="18" charset="0"/>
              </a:rPr>
              <a:t> </a:t>
            </a:r>
            <a:endParaRPr lang="en-PH" sz="2200" dirty="0">
              <a:effectLst/>
              <a:latin typeface="Century Gothic" panose="020B0502020202020204" pitchFamily="34" charset="0"/>
              <a:ea typeface="Times New Roman" panose="02020603050405020304" pitchFamily="18" charset="0"/>
            </a:endParaRPr>
          </a:p>
          <a:p>
            <a:pPr marL="457200" marR="9525" algn="just">
              <a:spcAft>
                <a:spcPts val="0"/>
              </a:spcAft>
            </a:pPr>
            <a:r>
              <a:rPr lang="en-US" sz="2200" dirty="0">
                <a:effectLst/>
                <a:latin typeface="Century Gothic" panose="020B0502020202020204" pitchFamily="34" charset="0"/>
                <a:ea typeface="Times New Roman" panose="02020603050405020304" pitchFamily="18" charset="0"/>
              </a:rPr>
              <a:t>	In January 2013, the ZCMC was licensed by the DOH and accredited by the Philippine Health Insurance Corporation (</a:t>
            </a:r>
            <a:r>
              <a:rPr lang="en-US" sz="2200" dirty="0" err="1">
                <a:effectLst/>
                <a:latin typeface="Century Gothic" panose="020B0502020202020204" pitchFamily="34" charset="0"/>
                <a:ea typeface="Times New Roman" panose="02020603050405020304" pitchFamily="18" charset="0"/>
              </a:rPr>
              <a:t>Philhealth</a:t>
            </a:r>
            <a:r>
              <a:rPr lang="en-US" sz="2200" dirty="0">
                <a:effectLst/>
                <a:latin typeface="Century Gothic" panose="020B0502020202020204" pitchFamily="34" charset="0"/>
                <a:ea typeface="Times New Roman" panose="02020603050405020304" pitchFamily="18" charset="0"/>
              </a:rPr>
              <a:t>) as a 300-bed capacity hospital. However, daily census of patients over the years has been increasing with bed occupancy rate ranging from 110-130% (330-390 inpatients per day), stretching the limits of available resources for ideal health care and compromising its efficiency.</a:t>
            </a:r>
            <a:endParaRPr lang="en-PH" sz="2200" dirty="0">
              <a:effectLst/>
              <a:latin typeface="Century Gothic" panose="020B0502020202020204" pitchFamily="34" charset="0"/>
              <a:ea typeface="Times New Roman" panose="02020603050405020304" pitchFamily="18" charset="0"/>
            </a:endParaRPr>
          </a:p>
          <a:p>
            <a:pPr marL="457200" marR="9525" algn="just">
              <a:spcAft>
                <a:spcPts val="0"/>
              </a:spcAft>
            </a:pPr>
            <a:r>
              <a:rPr lang="en-US" sz="2200" dirty="0">
                <a:effectLst/>
                <a:latin typeface="Century Gothic" panose="020B0502020202020204" pitchFamily="34" charset="0"/>
                <a:ea typeface="Times New Roman" panose="02020603050405020304" pitchFamily="18" charset="0"/>
              </a:rPr>
              <a:t> </a:t>
            </a:r>
            <a:endParaRPr lang="en-PH" sz="2200" dirty="0">
              <a:effectLst/>
              <a:latin typeface="Century Gothic" panose="020B0502020202020204" pitchFamily="34" charset="0"/>
              <a:ea typeface="Times New Roman" panose="02020603050405020304" pitchFamily="18" charset="0"/>
            </a:endParaRPr>
          </a:p>
          <a:p>
            <a:pPr marL="457200" marR="9525" algn="just">
              <a:spcAft>
                <a:spcPts val="0"/>
              </a:spcAft>
            </a:pPr>
            <a:r>
              <a:rPr lang="en-US" sz="2200" dirty="0">
                <a:effectLst/>
                <a:latin typeface="Century Gothic" panose="020B0502020202020204" pitchFamily="34" charset="0"/>
                <a:ea typeface="Times New Roman" panose="02020603050405020304" pitchFamily="18" charset="0"/>
              </a:rPr>
              <a:t>	On August 28, 2013, Republic Act 10613 was approved increasing the minimum bed capacity of ZCMC from two hundred fifty (250) to five hundred (500). Subsequently, A.O. 2014-0018 was signed by the Secretary of Health on May 29, 2014 Implementing Rules and Regulations of this Act.</a:t>
            </a:r>
            <a:endParaRPr lang="en-PH" sz="2200" dirty="0">
              <a:effectLst/>
              <a:latin typeface="Century Gothic" panose="020B0502020202020204" pitchFamily="34" charset="0"/>
              <a:ea typeface="Times New Roman" panose="02020603050405020304" pitchFamily="18" charset="0"/>
            </a:endParaRPr>
          </a:p>
        </p:txBody>
      </p:sp>
      <p:sp>
        <p:nvSpPr>
          <p:cNvPr id="2" name="TextBox 1">
            <a:hlinkClick r:id="rId2" action="ppaction://hlinksldjump"/>
            <a:extLst>
              <a:ext uri="{FF2B5EF4-FFF2-40B4-BE49-F238E27FC236}">
                <a16:creationId xmlns:a16="http://schemas.microsoft.com/office/drawing/2014/main" id="{F3591FF7-3FB0-63B3-348B-BBF06A0D5D34}"/>
              </a:ext>
            </a:extLst>
          </p:cNvPr>
          <p:cNvSpPr txBox="1"/>
          <p:nvPr/>
        </p:nvSpPr>
        <p:spPr>
          <a:xfrm>
            <a:off x="6479060" y="6600569"/>
            <a:ext cx="1418944" cy="307777"/>
          </a:xfrm>
          <a:prstGeom prst="rect">
            <a:avLst/>
          </a:prstGeom>
          <a:noFill/>
        </p:spPr>
        <p:txBody>
          <a:bodyPr wrap="square" rtlCol="0">
            <a:spAutoFit/>
          </a:bodyPr>
          <a:lstStyle/>
          <a:p>
            <a:r>
              <a:rPr lang="en-US" sz="1400" dirty="0">
                <a:solidFill>
                  <a:schemeClr val="bg1"/>
                </a:solidFill>
                <a:latin typeface="Century Gothic" panose="020B0502020202020204" pitchFamily="34" charset="0"/>
              </a:rPr>
              <a:t>Main Menu</a:t>
            </a:r>
          </a:p>
        </p:txBody>
      </p:sp>
    </p:spTree>
    <p:extLst>
      <p:ext uri="{BB962C8B-B14F-4D97-AF65-F5344CB8AC3E}">
        <p14:creationId xmlns:p14="http://schemas.microsoft.com/office/powerpoint/2010/main" val="1120833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3E0B4C-A773-18E9-B89E-8D250D51CE4A}"/>
              </a:ext>
            </a:extLst>
          </p:cNvPr>
          <p:cNvSpPr txBox="1"/>
          <p:nvPr/>
        </p:nvSpPr>
        <p:spPr>
          <a:xfrm>
            <a:off x="10038303" y="-49428"/>
            <a:ext cx="2153697" cy="338554"/>
          </a:xfrm>
          <a:prstGeom prst="rect">
            <a:avLst/>
          </a:prstGeom>
          <a:noFill/>
        </p:spPr>
        <p:txBody>
          <a:bodyPr wrap="square" rtlCol="0">
            <a:spAutoFit/>
          </a:bodyPr>
          <a:lstStyle/>
          <a:p>
            <a:pPr algn="r"/>
            <a:r>
              <a:rPr lang="en-US" sz="1600" dirty="0">
                <a:solidFill>
                  <a:schemeClr val="bg1"/>
                </a:solidFill>
                <a:latin typeface="Century Gothic" panose="020B0502020202020204" pitchFamily="34" charset="0"/>
              </a:rPr>
              <a:t>QUALITY MANUAL</a:t>
            </a:r>
          </a:p>
        </p:txBody>
      </p:sp>
      <p:sp>
        <p:nvSpPr>
          <p:cNvPr id="6" name="TextBox 5">
            <a:extLst>
              <a:ext uri="{FF2B5EF4-FFF2-40B4-BE49-F238E27FC236}">
                <a16:creationId xmlns:a16="http://schemas.microsoft.com/office/drawing/2014/main" id="{1F9C4AAF-F79B-0EFA-A1D0-19FE2520B26A}"/>
              </a:ext>
            </a:extLst>
          </p:cNvPr>
          <p:cNvSpPr txBox="1"/>
          <p:nvPr/>
        </p:nvSpPr>
        <p:spPr>
          <a:xfrm>
            <a:off x="0" y="65291"/>
            <a:ext cx="9305841" cy="400110"/>
          </a:xfrm>
          <a:prstGeom prst="rect">
            <a:avLst/>
          </a:prstGeom>
          <a:noFill/>
        </p:spPr>
        <p:txBody>
          <a:bodyPr wrap="square" rtlCol="0">
            <a:spAutoFit/>
          </a:bodyPr>
          <a:lstStyle/>
          <a:p>
            <a:r>
              <a:rPr lang="en-US" sz="2000" dirty="0">
                <a:latin typeface="Century Gothic" panose="020B0502020202020204" pitchFamily="34" charset="0"/>
              </a:rPr>
              <a:t>2.1 MEDICAL CENTER BACKGROUND</a:t>
            </a:r>
          </a:p>
        </p:txBody>
      </p:sp>
      <p:sp>
        <p:nvSpPr>
          <p:cNvPr id="11" name="TextBox 10">
            <a:extLst>
              <a:ext uri="{FF2B5EF4-FFF2-40B4-BE49-F238E27FC236}">
                <a16:creationId xmlns:a16="http://schemas.microsoft.com/office/drawing/2014/main" id="{841CFCA6-0089-B759-257F-C98A21456CEF}"/>
              </a:ext>
            </a:extLst>
          </p:cNvPr>
          <p:cNvSpPr txBox="1"/>
          <p:nvPr/>
        </p:nvSpPr>
        <p:spPr>
          <a:xfrm>
            <a:off x="0" y="724589"/>
            <a:ext cx="11706329" cy="4893647"/>
          </a:xfrm>
          <a:prstGeom prst="rect">
            <a:avLst/>
          </a:prstGeom>
          <a:noFill/>
        </p:spPr>
        <p:txBody>
          <a:bodyPr wrap="square">
            <a:spAutoFit/>
          </a:bodyPr>
          <a:lstStyle/>
          <a:p>
            <a:pPr marL="457200" marR="9525" algn="just">
              <a:spcAft>
                <a:spcPts val="0"/>
              </a:spcAft>
            </a:pPr>
            <a:r>
              <a:rPr lang="en-US" sz="2400" dirty="0">
                <a:effectLst/>
                <a:latin typeface="Century Gothic" panose="020B0502020202020204" pitchFamily="34" charset="0"/>
                <a:ea typeface="Times New Roman" panose="02020603050405020304" pitchFamily="18" charset="0"/>
              </a:rPr>
              <a:t>The ZCMC is the only Level 3 General Service Training and Teaching Hospital in Zamboanga Peninsula Region. It is the end referral hospital of 26 infirmaries, 31 level 1 hospitals, and 8 level 2 hospitals in the Region and the ARMM provinces of Basilan, Sulu and </a:t>
            </a:r>
            <a:r>
              <a:rPr lang="en-US" sz="2400" dirty="0" err="1">
                <a:effectLst/>
                <a:latin typeface="Century Gothic" panose="020B0502020202020204" pitchFamily="34" charset="0"/>
                <a:ea typeface="Times New Roman" panose="02020603050405020304" pitchFamily="18" charset="0"/>
              </a:rPr>
              <a:t>Tawi-Tawi</a:t>
            </a:r>
            <a:r>
              <a:rPr lang="en-US" sz="2400" dirty="0">
                <a:effectLst/>
                <a:latin typeface="Century Gothic" panose="020B0502020202020204" pitchFamily="34" charset="0"/>
                <a:ea typeface="Times New Roman" panose="02020603050405020304" pitchFamily="18" charset="0"/>
              </a:rPr>
              <a:t>. However, patients needing specialized care that are not available in ZCMC are referred to medical center located on Davao, Cebu or Metro Manila.</a:t>
            </a:r>
            <a:endParaRPr lang="en-PH" sz="2400" dirty="0">
              <a:effectLst/>
              <a:latin typeface="Century Gothic" panose="020B0502020202020204" pitchFamily="34" charset="0"/>
              <a:ea typeface="Times New Roman" panose="02020603050405020304" pitchFamily="18" charset="0"/>
            </a:endParaRPr>
          </a:p>
          <a:p>
            <a:pPr marR="9525" algn="just"/>
            <a:r>
              <a:rPr lang="en-US" sz="2400" dirty="0">
                <a:effectLst/>
                <a:latin typeface="Century Gothic" panose="020B0502020202020204" pitchFamily="34" charset="0"/>
                <a:ea typeface="Times New Roman" panose="02020603050405020304" pitchFamily="18" charset="0"/>
              </a:rPr>
              <a:t> </a:t>
            </a:r>
            <a:endParaRPr lang="en-PH" sz="2400" dirty="0">
              <a:effectLst/>
              <a:latin typeface="Century Gothic" panose="020B0502020202020204" pitchFamily="34" charset="0"/>
              <a:ea typeface="Times New Roman" panose="02020603050405020304" pitchFamily="18" charset="0"/>
            </a:endParaRPr>
          </a:p>
          <a:p>
            <a:pPr marL="457200" marR="9525" algn="just">
              <a:spcAft>
                <a:spcPts val="0"/>
              </a:spcAft>
            </a:pPr>
            <a:r>
              <a:rPr lang="en-US" sz="2400" dirty="0">
                <a:effectLst/>
                <a:latin typeface="Century Gothic" panose="020B0502020202020204" pitchFamily="34" charset="0"/>
                <a:ea typeface="Times New Roman" panose="02020603050405020304" pitchFamily="18" charset="0"/>
              </a:rPr>
              <a:t>	With Department Order 2011-0188 </a:t>
            </a:r>
            <a:r>
              <a:rPr lang="en-US" sz="2400" i="1" dirty="0">
                <a:effectLst/>
                <a:latin typeface="Century Gothic" panose="020B0502020202020204" pitchFamily="34" charset="0"/>
                <a:ea typeface="Times New Roman" panose="02020603050405020304" pitchFamily="18" charset="0"/>
              </a:rPr>
              <a:t>“</a:t>
            </a:r>
            <a:r>
              <a:rPr lang="en-US" sz="2400" i="1" dirty="0" err="1">
                <a:effectLst/>
                <a:latin typeface="Century Gothic" panose="020B0502020202020204" pitchFamily="34" charset="0"/>
                <a:ea typeface="Times New Roman" panose="02020603050405020304" pitchFamily="18" charset="0"/>
              </a:rPr>
              <a:t>Kalusugan</a:t>
            </a:r>
            <a:r>
              <a:rPr lang="en-US" sz="2400" i="1" dirty="0">
                <a:effectLst/>
                <a:latin typeface="Century Gothic" panose="020B0502020202020204" pitchFamily="34" charset="0"/>
                <a:ea typeface="Times New Roman" panose="02020603050405020304" pitchFamily="18" charset="0"/>
              </a:rPr>
              <a:t> </a:t>
            </a:r>
            <a:r>
              <a:rPr lang="en-US" sz="2400" i="1" dirty="0" err="1">
                <a:effectLst/>
                <a:latin typeface="Century Gothic" panose="020B0502020202020204" pitchFamily="34" charset="0"/>
                <a:ea typeface="Times New Roman" panose="02020603050405020304" pitchFamily="18" charset="0"/>
              </a:rPr>
              <a:t>Pangkalahatan</a:t>
            </a:r>
            <a:r>
              <a:rPr lang="en-US" sz="2400" dirty="0">
                <a:effectLst/>
                <a:latin typeface="Century Gothic" panose="020B0502020202020204" pitchFamily="34" charset="0"/>
                <a:ea typeface="Times New Roman" panose="02020603050405020304" pitchFamily="18" charset="0"/>
              </a:rPr>
              <a:t>” Execution Plan and Implementation Arrangements”, the ZCMC is mandated to provide universal health care through its 	hospital services by increasing the number of its health human resources, improving its infrastructures, and upgrading its capabilities in terms of expertise, instruments and equipment.</a:t>
            </a:r>
            <a:endParaRPr lang="en-PH" sz="2400" dirty="0">
              <a:effectLst/>
              <a:latin typeface="Century Gothic" panose="020B0502020202020204" pitchFamily="34" charset="0"/>
              <a:ea typeface="Times New Roman" panose="02020603050405020304" pitchFamily="18" charset="0"/>
            </a:endParaRPr>
          </a:p>
        </p:txBody>
      </p:sp>
      <p:sp>
        <p:nvSpPr>
          <p:cNvPr id="2" name="TextBox 1">
            <a:hlinkClick r:id="rId2" action="ppaction://hlinksldjump"/>
            <a:extLst>
              <a:ext uri="{FF2B5EF4-FFF2-40B4-BE49-F238E27FC236}">
                <a16:creationId xmlns:a16="http://schemas.microsoft.com/office/drawing/2014/main" id="{0C939E5C-1136-9DA1-3FF9-C943D0F46794}"/>
              </a:ext>
            </a:extLst>
          </p:cNvPr>
          <p:cNvSpPr txBox="1"/>
          <p:nvPr/>
        </p:nvSpPr>
        <p:spPr>
          <a:xfrm>
            <a:off x="6479060" y="6600569"/>
            <a:ext cx="1398848" cy="307777"/>
          </a:xfrm>
          <a:prstGeom prst="rect">
            <a:avLst/>
          </a:prstGeom>
          <a:noFill/>
        </p:spPr>
        <p:txBody>
          <a:bodyPr wrap="square" rtlCol="0">
            <a:spAutoFit/>
          </a:bodyPr>
          <a:lstStyle/>
          <a:p>
            <a:r>
              <a:rPr lang="en-US" sz="1400" dirty="0">
                <a:solidFill>
                  <a:schemeClr val="bg1"/>
                </a:solidFill>
                <a:latin typeface="Century Gothic" panose="020B0502020202020204" pitchFamily="34" charset="0"/>
              </a:rPr>
              <a:t>Main Menu</a:t>
            </a:r>
          </a:p>
        </p:txBody>
      </p:sp>
    </p:spTree>
    <p:extLst>
      <p:ext uri="{BB962C8B-B14F-4D97-AF65-F5344CB8AC3E}">
        <p14:creationId xmlns:p14="http://schemas.microsoft.com/office/powerpoint/2010/main" val="3776220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1337</TotalTime>
  <Words>1233</Words>
  <Application>Microsoft Macintosh PowerPoint</Application>
  <PresentationFormat>Widescreen</PresentationFormat>
  <Paragraphs>85</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11 HOME</dc:creator>
  <cp:lastModifiedBy>Microsoft Office User</cp:lastModifiedBy>
  <cp:revision>12</cp:revision>
  <dcterms:created xsi:type="dcterms:W3CDTF">2022-11-08T10:13:54Z</dcterms:created>
  <dcterms:modified xsi:type="dcterms:W3CDTF">2022-11-27T17:43:19Z</dcterms:modified>
</cp:coreProperties>
</file>